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912" r:id="rId5"/>
    <p:sldId id="914" r:id="rId6"/>
    <p:sldId id="915" r:id="rId7"/>
    <p:sldId id="917" r:id="rId8"/>
    <p:sldId id="916" r:id="rId9"/>
    <p:sldId id="932" r:id="rId10"/>
    <p:sldId id="933" r:id="rId11"/>
    <p:sldId id="934" r:id="rId12"/>
    <p:sldId id="935" r:id="rId13"/>
    <p:sldId id="936" r:id="rId14"/>
    <p:sldId id="937" r:id="rId15"/>
    <p:sldId id="938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8" r:id="rId26"/>
    <p:sldId id="279" r:id="rId27"/>
    <p:sldId id="280" r:id="rId28"/>
    <p:sldId id="281" r:id="rId29"/>
    <p:sldId id="282" r:id="rId30"/>
    <p:sldId id="284" r:id="rId31"/>
    <p:sldId id="285" r:id="rId32"/>
    <p:sldId id="286" r:id="rId33"/>
    <p:sldId id="287" r:id="rId34"/>
    <p:sldId id="288" r:id="rId35"/>
    <p:sldId id="930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C25"/>
    <a:srgbClr val="ED6D26"/>
    <a:srgbClr val="F8B90E"/>
    <a:srgbClr val="E52721"/>
    <a:srgbClr val="C6C6C6"/>
    <a:srgbClr val="F9BF05"/>
    <a:srgbClr val="EC302D"/>
    <a:srgbClr val="F8B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214549-3136-4CF4-9E0C-475C620E622F}" v="65" dt="2024-03-06T16:09:12.0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31" autoAdjust="0"/>
    <p:restoredTop sz="85472" autoAdjust="0"/>
  </p:normalViewPr>
  <p:slideViewPr>
    <p:cSldViewPr snapToGrid="0">
      <p:cViewPr>
        <p:scale>
          <a:sx n="100" d="100"/>
          <a:sy n="100" d="100"/>
        </p:scale>
        <p:origin x="456" y="3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3T14:38:52.75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13:22:12.60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13:22:13.05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13:22:14.48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13:22:14.98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6 0 24575,'-6'0'0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13:22:15.41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13:22:15.89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31 21 24575,'-3'0'0,"-4"-2"0,-3-5 0,-1-4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13:22:16.25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15 51 24575,'0'-3'0,"0"-4"0,-3-1 0,-1-5 0,-3-6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13:22:16.62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13:22:19.47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0 588 24575,'3'-14'0,"1"-1"0,0 1 0,1 0 0,0 0 0,1 1 0,1 0 0,12-19 0,6-12 0,-13 20 0,1 2 0,17-22 0,-24 36 0,1 1 0,-1 0 0,2 0 0,-1 1 0,1-1 0,0 2 0,0-1 0,18-8 0,-2 1 0,0-2 0,-1-1 0,-1 0 0,0-2 0,-1 0 0,-1-1 0,20-26 0,-36 41 0,1 0 0,-1 1 0,1-1 0,0 1 0,0 0 0,0 0 0,1 1 0,-1-1 0,0 1 0,8-2 0,65-11 0,-17 4 0,-24 1 0,-1 2 0,44-3 0,-61 7 0,-19 4 0,0 0 0,0 0 0,0 0 0,0 0 0,0 0 0,0 0 0,0 0 0,0 0 0,0 0 0,0 0 0,-1 0 0,1 0 0,0 0 0,0 0 0,0-1 0,0 1 0,0 0 0,0 0 0,0 0 0,0 0 0,0 0 0,0 0 0,0 0 0,0 0 0,0 0 0,0 0 0,0 0 0,-1 0 0,1 0 0,0 0 0,0 0 0,0-1 0,0 1 0,0 0 0,0 0 0,0 0 0,0 0 0,0 0 0,0 0 0,0 0 0,0 0 0,0 0 0,0 0 0,0 0 0,0-1 0,0 1 0,0 0 0,0 0 0,0 0 0,0 0 0,0 0 0,1 0 0,-1 0 0,0 0 0,0 0 0,0 0 0,0 0 0,0 0 0,0 0 0,0-1 0,0 1 0,-2 0 0,0 0 0,-1 0 0,1 0 0,0 1 0,0-1 0,-1 1 0,1-1 0,0 1 0,0 0 0,0-1 0,0 1 0,0 0 0,0 1 0,-3 1 0,-1 2 0,-1 1 0,1-1 0,0 2 0,1-1 0,-1 1 0,1-1 0,0 1 0,1 1 0,-4 8 0,-29 77 0,28-67 0,-22 47 0,-70 124 0,85-168 0,-2-1 0,-41 47 0,13-15 0,26-37 0,19-22 0,0 1 0,1-1 0,-1-1 0,0 1 0,0 0 0,0 0 0,-1 0 0,1 0 0,0-1 0,0 1 0,0 0 0,-1-1 0,1 1 0,0-1 0,0 0 0,-1 1 0,1-1 0,0 0 0,-2 0 0,38-31 0,101-74 0,65-46 0,-137 113 0,-58 35 0,1-1 0,-1 1 0,1 1 0,-1 0 0,1-1 0,0 2 0,0-1 0,9 0 0,-14 2 4,-1 1-1,0-1 0,1 1 1,-1-1-1,0 1 0,0-1 1,1 1-1,-1 0 0,0-1 1,0 1-1,0 0 0,0 0 1,0 0-1,0 0 0,0 0 0,0 0 1,0 0-1,-1 0 0,1 0 1,0 1-1,-1-1 0,1 0 1,0 0-1,-1 1 0,0-1 1,1 0-1,-1 1 0,0-1 1,0 1-1,0-1 0,0 0 1,0 1-1,0-1 0,0 2 1,-5 50-1377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13:22:28.2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192 63 24575,'1'-1'0,"-1"0"0,0 0 0,1 1 0,-1-1 0,1 0 0,0 0 0,-1 0 0,1 1 0,-1-1 0,1 0 0,0 1 0,0-1 0,-1 1 0,1-1 0,0 1 0,0-1 0,0 1 0,-1 0 0,1-1 0,0 1 0,0 0 0,0-1 0,0 1 0,0 0 0,0 0 0,0 0 0,1 0 0,32-3 0,-29 3 0,10-1 0,-5 0 0,1 1 0,-1-1 0,1 2 0,-1-1 0,16 4 0,-25-4 0,-1 0 0,0 0 0,1 0 0,-1 0 0,0 0 0,1 0 0,-1 0 0,0 0 0,1 0 0,-1 1 0,0-1 0,0 0 0,1 0 0,-1 0 0,0 0 0,1 0 0,-1 0 0,0 1 0,0-1 0,1 0 0,-1 0 0,0 0 0,0 1 0,1-1 0,-1 0 0,0 0 0,0 1 0,0-1 0,0 0 0,1 1 0,-1-1 0,0 0 0,0 0 0,0 1 0,0-1 0,0 0 0,0 1 0,0-1 0,0 0 0,0 1 0,0-1 0,0 0 0,0 1 0,0-1 0,-15 10 0,-22 2 0,26-11 0,1-1 0,-1-1 0,0 1 0,1-1 0,-1-1 0,1 0 0,0-1 0,-1 0 0,1 0 0,0-1 0,1 0 0,-1-1 0,-13-9 0,-3 1 0,21 10 0,-2 1 0,1 0 0,0 0 0,0 0 0,-1 1 0,1 0 0,-1 0 0,1 0 0,-1 1 0,1 0 0,-13 2 0,17-2 0,0 1 0,1-1 0,-1 0 0,1 1 0,-1 0 0,0-1 0,1 1 0,-1 0 0,1 0 0,0 0 0,-1 0 0,1 0 0,0 0 0,-1 0 0,1 0 0,0 1 0,0-1 0,0 0 0,-1 3 0,1-2 0,0 0 0,1 1 0,0-1 0,-1 0 0,1 0 0,0 1 0,0-1 0,1 0 0,-1 1 0,0-1 0,1 0 0,-1 0 0,1 1 0,0-1 0,-1 0 0,1 0 0,0 0 0,3 4 0,8 16 0,-8-15 0,1 0 0,-2 0 0,1 1 0,-1-1 0,0 1 0,-1 0 0,1 0 0,-2 0 0,1 0 0,-1 0 0,0 12 0,-1 9 0,-1-19 0,0 1 0,1-1 0,0 0 0,1 1 0,0-1 0,1 0 0,0 0 0,1 0 0,0 0 0,6 12 0,-3-5 0,0 0 0,-1 0 0,0 1 0,-2 0 0,0 0 0,1 30 0,3 22 0,-4-54 0,1 0 0,0-1 0,1 1 0,7 16 0,-10-29 0,-1 1 0,0-1 0,1 0 0,0 0 0,-1 0 0,1 0 0,0 0 0,1 0 0,-1-1 0,0 1 0,1-1 0,0 1 0,-1-1 0,1 0 0,0 0 0,0 0 0,0 0 0,1-1 0,-1 1 0,0-1 0,0 0 0,1 0 0,-1 0 0,1-1 0,5 2 0,-8-3 0,1 1 0,0-1 0,0 0 0,-1 0 0,1 1 0,0-1 0,-1 0 0,1 0 0,-1 0 0,0-1 0,1 1 0,-1 0 0,0 0 0,1-1 0,-1 1 0,0-1 0,0 1 0,0-1 0,0 1 0,-1-1 0,1 0 0,0 1 0,-1-1 0,1 0 0,-1 0 0,0 0 0,1 1 0,-1-5 0,4-54 0,-4 58 0,-4-100 0,5 159 0,-2 59 0,0-105 0,0 0 0,-1 0 0,-1 0 0,1 0 0,-2 0 0,0-1 0,-10 20 0,14-29 0,0-1 0,-1 0 0,1 1 0,0-1 0,0 0 0,0 1 0,-1-1 0,1 0 0,0 1 0,0-1 0,0 1 0,0-1 0,0 0 0,0 1 0,0-1 0,0 1 0,0-1 0,0 0 0,0 1 0,0-1 0,0 1 0,0-1 0,0 0 0,0 1 0,0-1 0,1 0 0,-1 1 0,0-1 0,0 0 0,0 1 0,1-1 0,-1 0 0,0 1 0,0-1 0,1 0 0,-1 1 0,20 4 0,35-9 0,-40 3 0,29-2 0,119-10 0,-100 7 0,1 3 0,97 9 0,-78 0 0,101 5 0,-120-11 0,-39-1 0,-20 1 0,-8 0 0,-2 1 0,0-1 0,0 0 0,0-1 0,0 1 0,0-1 0,0 0 0,0-1 0,0 1 0,0-1 0,0 0 0,1 0 0,-1 0 0,1-1 0,-1 1 0,-3-4 0,5 2 0,0 1 0,0-1 0,0 0 0,1 0 0,-1 0 0,1 0 0,0 0 0,1 0 0,-1-1 0,0 1 0,1 0 0,0-1 0,0 0 0,1 1 0,-1-1 0,1-7 0,1-87 0,4 1 0,4-1 0,25-110 0,-26 171 0,-3 24 0,-2 0 0,0 0 0,-1-1 0,0 1 0,-1-1 0,0 0 0,-2 1 0,1-1 0,-5-22 0,5 36-132,0 1 110,0 0 0,0 0 0,0-1 0,0 1 0,0 0 0,0 0 0,0 0 0,0 0 0,0-1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3T14:38:54.41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13:22:34.09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56 24575,'22'0'0,"104"5"0,-112-4 0,0 2 0,0 0 0,0 1 0,0 0 0,0 1 0,21 11 0,-33-15 0,-1-1 0,0 1 0,1 0 0,-1-1 0,0 1 0,0 0 0,0 0 0,0 0 0,0 0 0,0 0 0,0 0 0,0 0 0,0 0 0,0 0 0,-1 1 0,1-1 0,0 0 0,0 2 0,-1-2 0,0-1 0,0 1 0,0 0 0,0 0 0,-1 0 0,1 0 0,0-1 0,0 1 0,-1 0 0,1 0 0,0 0 0,-1-1 0,1 1 0,-1 0 0,1-1 0,-1 1 0,1 0 0,-1-1 0,0 1 0,1 0 0,-1-1 0,0 1 0,-8 5 0,0-1 0,1-1 0,-2 0 0,-12 5 0,-1 1 0,16-7 0,1 1 0,-1 0 0,1 1 0,0 0 0,1 0 0,-1 0 0,1 0 0,0 1 0,1 0 0,-1 0 0,1 0 0,0 0 0,1 1 0,-1 0 0,1 0 0,1 0 0,-1 0 0,1 0 0,0 0 0,-1 12 0,2-7 0,1 0 0,0-1 0,0 1 0,1 0 0,1 0 0,0-1 0,0 1 0,1-1 0,1 1 0,0-1 0,0 0 0,9 14 0,-8-12 0,0 1 0,-1-1 0,-1 1 0,0 0 0,-1 0 0,0-1 0,-1 2 0,-1-1 0,0 0 0,-5 26 0,4 52 0,1-91 0,0 1 0,0-1 0,0 0 0,1 0 0,-1 1 0,0-1 0,1 0 0,-1 0 0,1 0 0,-1 0 0,1 1 0,0-1 0,-1 0 0,1 0 0,0 0 0,0 0 0,0 0 0,0-1 0,0 1 0,0 0 0,0 0 0,0-1 0,0 1 0,0 0 0,2 0 0,0 0 0,0-1 0,0 1 0,0 0 0,0-1 0,0 0 0,0 0 0,0 0 0,0 0 0,0-1 0,4 0 0,1-1 0,0 0 0,0 0 0,-1-1 0,1 0 0,-1 0 0,0-1 0,12-8 0,-14 7 0,0 0 0,0 0 0,-1-1 0,0 1 0,0-1 0,-1 0 0,1-1 0,-1 1 0,-1 0 0,1-1 0,-1 0 0,0 1 0,-1-1 0,1 0 0,-1-11 0,1-15 0,-1 1 0,-5-38 0,2 15 0,0 17 0,0 24 0,1 1 0,1-1 0,0 0 0,1 1 0,0-1 0,5-16 0,-6 29 0,0 0 0,0 0 0,1 0 0,-1 0 0,0 0 0,1 0 0,-1 0 0,1 0 0,-1 0 0,1 0 0,0 0 0,-1 1 0,1-1 0,0 0 0,0 0 0,-1 1 0,1-1 0,0 0 0,0 1 0,0-1 0,0 1 0,0-1 0,0 1 0,0-1 0,0 1 0,0 0 0,1-1 0,-1 2 0,1-1 0,0 0 0,0 1 0,-1-1 0,1 1 0,-1 0 0,1-1 0,-1 1 0,1 0 0,-1 0 0,1 0 0,-1 0 0,0 0 0,3 2 0,2 3 0,-1 0 0,0 1 0,0-1 0,-1 1 0,8 14 0,16 48 0,40 87 0,-56-134 0,1 0 0,1-1 0,0-1 0,34 35 0,-32-39 0,-9-10 0,0 0 0,0 0 0,-1 1 0,0 0 0,0 1 0,-1-1 0,0 1 0,0 0 0,-1 0 0,0 1 0,0-1 0,3 11 0,-7-19 0,1 0 0,-1 0 0,1-1 0,0 1 0,-1 0 0,1 0 0,-1 0 0,1-1 0,-1 1 0,1 0 0,-1-1 0,1 1 0,-1 0 0,1-1 0,-1 1 0,0-1 0,1 1 0,-1-1 0,1 1 0,-1-1 0,0 1 0,1-1 0,-1 1 0,0-1 0,0 1 0,0-1 0,1 0 0,-1 1 0,0-1 0,0 1 0,0-1 0,0 0 0,12-26 0,-2-7 0,1 0 0,1 1 0,2 1 0,1 0 0,29-43 0,30-48 0,27-37 0,-10 5 0,-68 108 0,2-1 0,-25 48 0,0 0 0,0-1 0,1 1 0,-1 0 0,0-1 0,0 1 0,0-1 0,1 1 0,-1 0 0,0 0 0,1-1 0,-1 1 0,0 0 0,1 0 0,-1-1 0,0 1 0,1 0 0,-1 0 0,0 0 0,1-1 0,-1 1 0,1 0 0,-1 0 0,0 0 0,1 0 0,-1 0 0,1 0 0,-1 0 0,0 0 0,1 0 0,-1 0 0,1 0 0,-1 0 0,0 0 0,1 0 0,-1 1 0,1-1 0,0 0 0,6 18 0,-2 28 0,-5-45 0,1 239 0,-3-109 0,0-88 58,-14 76 0,9-78-552,1 0 1,1 45-1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13:22:39.18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4 615 24575,'112'2'0,"-51"1"0,0-3 0,101-12 0,-132 4 0,0 0 0,-1-2 0,43-20 0,13-6 0,-83 36 0,0-1 0,0 1 0,0-1 0,0 1 0,0-1 0,-1 0 0,1 1 0,0-1 0,-1 0 0,1 0 0,-1-1 0,1 1 0,-1 0 0,1 0 0,-1-1 0,0 1 0,1-1 0,-1 1 0,0-1 0,0 0 0,0 1 0,0-1 0,-1 0 0,1 0 0,0 1 0,-1-1 0,1-3 0,-2 2 0,1-1 0,-1 0 0,0 1 0,-1-1 0,1 0 0,0 1 0,-1 0 0,0-1 0,0 1 0,0 0 0,0 0 0,-5-5 0,-1-5 0,0 0 0,1-1 0,0 0 0,1-1 0,0 1 0,2-1 0,-1 0 0,2 0 0,0-1 0,-1-25 0,3 25 0,-1 0 0,0 1 0,-2-1 0,1 1 0,-2 0 0,0 0 0,-1 0 0,0 0 0,-16-24 0,17 33 0,0 1 0,0 0 0,-1 0 0,1 1 0,-1 0 0,0 0 0,-1 0 0,1 1 0,-1-1 0,1 2 0,-1-1 0,0 1 0,-10-2 0,-1 0 0,-1 0 0,0 2 0,-36 0 0,35 1 0,1 2 0,-1 0 0,1 1 0,-1 1 0,1 1 0,0 1 0,-32 12 0,-4-3 0,47-13 0,0 1 0,0 0 0,0 0 0,0 0 0,1 1 0,-10 5 0,14-6 0,1-1 0,0 1 0,0 0 0,-1 0 0,1 0 0,1 0 0,-1 1 0,0-1 0,0 0 0,1 1 0,0 0 0,-1-1 0,1 1 0,0 0 0,0-1 0,0 1 0,1 0 0,-1 0 0,1 0 0,0 0 0,-1-1 0,1 5 0,1 26 0,9 64 0,1 11 0,-2 0 0,-1 18 0,-6-68 0,10 70 0,-9-93-227,-2 0-1,-2 0 1,-1 0-1,-1-1 1,-13 51-1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13:22:43.33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193 706 24575,'0'-1'0,"0"1"0,-1-1 0,1 1 0,0-1 0,0 0 0,0 1 0,-1-1 0,1 0 0,0 1 0,0-1 0,0 0 0,0 1 0,0-1 0,0 1 0,0-1 0,0 0 0,1 1 0,-1-1 0,0 0 0,0 1 0,0-1 0,1 0 0,-1 1 0,0-1 0,1 1 0,-1-1 0,0 1 0,1-1 0,-1 1 0,1-1 0,22-10 0,29 4 0,-51 7 0,71 2 0,-44 0 0,45-3 0,-66 1 0,0-1 0,0 0 0,-1 0 0,1-1 0,0 0 0,-1 0 0,1-1 0,-1 0 0,0 0 0,0 0 0,9-7 0,-8 5 0,0 1 0,1-1 0,0 1 0,0 1 0,0-1 0,0 2 0,0-1 0,1 1 0,-1 0 0,1 1 0,0-1 0,12 1 0,-17 1 0,0 0 0,0 0 0,1 0 0,-1 0 0,0 1 0,0 0 0,0 0 0,0 0 0,1 0 0,-1 0 0,-1 1 0,1 0 0,0 0 0,0 0 0,-1 0 0,1 0 0,-1 1 0,1 0 0,-1 0 0,0 0 0,0 0 0,-1 0 0,1 0 0,-1 1 0,1-1 0,-1 1 0,2 4 0,-3-3 0,0 0 0,-1 0 0,1 0 0,-1 0 0,0 0 0,0 0 0,-1 0 0,0 0 0,0 0 0,0 0 0,0 0 0,-1 0 0,1-1 0,-1 1 0,-1-1 0,-3 8 0,-1 0 0,-1-1 0,0 1 0,0-1 0,-19 19 0,25-29 0,1 1 0,-1-1 0,1 1 0,-1-1 0,0 0 0,1 1 0,-1-1 0,0 0 0,0 0 0,0 0 0,0-1 0,0 1 0,0 0 0,0-1 0,0 1 0,0-1 0,-3 1 0,3-2 0,1 1 0,0 0 0,0-1 0,0 1 0,0-1 0,0 0 0,0 1 0,0-1 0,0 0 0,0 1 0,0-1 0,0 0 0,0 0 0,1 0 0,-1 0 0,0 0 0,1 0 0,-1 0 0,0 0 0,1 0 0,0 0 0,-1-2 0,-3-10 0,1 0 0,1 0 0,0 0 0,0-21 0,0 5 0,-3-38 0,2-79 0,3 108 0,0 35 0,0-1 0,0 1 0,-1-1 0,1 1 0,-1 0 0,0-1 0,0 1 0,0 0 0,0-1 0,-1 1 0,1 0 0,-1 0 0,0 0 0,0 0 0,0 0 0,0 1 0,0-1 0,-1 0 0,1 1 0,-1 0 0,0 0 0,1 0 0,-1 0 0,0 0 0,0 0 0,-1 1 0,1-1 0,0 1 0,0 0 0,-1 0 0,-3-1 0,-11-1 0,-1 0 0,1 1 0,-1 1 0,-30 2 0,28 0 0,-55 1 0,-135-2 0,207 0 0,0 0 0,0-1 0,-1 1 0,1-1 0,0 0 0,0 0 0,0 0 0,0-1 0,0 1 0,0-1 0,1 0 0,-1 0 0,0 0 0,1-1 0,0 1 0,-1-1 0,1 0 0,0 0 0,0 0 0,1 0 0,-1 0 0,1-1 0,-1 1 0,1-1 0,0 0 0,1 0 0,-1 0 0,1 0 0,-1 0 0,1 0 0,0 0 0,0 0 0,1 0 0,0 0 0,-1 0 0,1-1 0,1-6 0,0 0 0,0-1 0,1 1 0,0-1 0,1 1 0,0 0 0,1 0 0,0 0 0,1 0 0,0 1 0,1 0 0,0 0 0,13-17 0,-7 17 0,0 1 0,1 0 0,0 1 0,0 0 0,1 1 0,0 1 0,0 0 0,0 0 0,22-4 0,13 1 0,0 2 0,1 2 0,0 2 0,0 2 0,60 7 0,-109-6-2,1 0 0,0 0-1,-1 0 1,1 0 0,-1 1 0,1-1-1,-1 0 1,1 1 0,-1-1-1,1 1 1,-1-1 0,1 1-1,-1 0 1,0-1 0,1 1 0,-1 0-1,0 0 1,0 0 0,0 0-1,0 0 1,1 0 0,-1 1 0,-1-1-1,1 0 1,0 0 0,1 3-1,-1 0 23,-1-1-1,0 1 1,0-1-1,0 1 1,-1-1 0,1 0-1,-1 1 1,0-1-1,-1 5 1,1-5-80,0-1 0,0 1 0,0-1 0,0 1 0,0 0 0,1-1 0,-1 1 0,1 0 0,0 0 0,0-1 0,0 1 0,0 0 0,1-1 0,-1 1 0,1 0 0,-1-1 1,1 1-1,0 0 0,0-1 0,0 1 0,0-1 0,1 0 0,-1 1 0,4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3T14:38:56.0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3T14:38:57.7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3T14:38:59.4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3T14:39:01.0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3T14:39:02.27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13:22:11.60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 0 24575,'-3'0'0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13:22:12.1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Jost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Jost" pitchFamily="2" charset="0"/>
              </a:defRPr>
            </a:lvl1pPr>
          </a:lstStyle>
          <a:p>
            <a:fld id="{6206BDD9-0ABB-4783-88D4-6ED32A856FCD}" type="datetimeFigureOut">
              <a:rPr lang="fr-FR" smtClean="0"/>
              <a:pPr/>
              <a:t>11/03/2024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Jost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Jost" pitchFamily="2" charset="0"/>
              </a:defRPr>
            </a:lvl1pPr>
          </a:lstStyle>
          <a:p>
            <a:fld id="{9D9CE327-65A6-4FB6-A355-FFF67A5007F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87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Jost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Jost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Jost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Jost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Jost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CE327-65A6-4FB6-A355-FFF67A5007F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721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1605887" name="Espace réservé des notes 1701605886"/>
          <p:cNvSpPr txBox="1">
            <a:spLocks noGrp="1"/>
          </p:cNvSpPr>
          <p:nvPr>
            <p:ph type="body"/>
          </p:nvPr>
        </p:nvSpPr>
        <p:spPr bwMode="auto">
          <a:xfrm>
            <a:off x="755950" y="5078199"/>
            <a:ext cx="6047258" cy="481073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7565785" name="Espace réservé des notes 1701605886"/>
          <p:cNvSpPr txBox="1">
            <a:spLocks noGrp="1"/>
          </p:cNvSpPr>
          <p:nvPr>
            <p:ph type="body"/>
          </p:nvPr>
        </p:nvSpPr>
        <p:spPr bwMode="auto">
          <a:xfrm>
            <a:off x="755949" y="5078198"/>
            <a:ext cx="6047257" cy="4810734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5581919" name="Espace réservé des notes 1701605886"/>
          <p:cNvSpPr txBox="1">
            <a:spLocks noGrp="1"/>
          </p:cNvSpPr>
          <p:nvPr>
            <p:ph type="body"/>
          </p:nvPr>
        </p:nvSpPr>
        <p:spPr bwMode="auto">
          <a:xfrm>
            <a:off x="755949" y="5078198"/>
            <a:ext cx="6047257" cy="4810734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8071012" name="Espace réservé des notes 1701605886"/>
          <p:cNvSpPr txBox="1">
            <a:spLocks noGrp="1"/>
          </p:cNvSpPr>
          <p:nvPr>
            <p:ph type="body"/>
          </p:nvPr>
        </p:nvSpPr>
        <p:spPr bwMode="auto">
          <a:xfrm>
            <a:off x="755949" y="5078198"/>
            <a:ext cx="6047257" cy="4810734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4F8EB45-728E-E0BC-D6E9-63F4EB33C81E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997413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667141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5632853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7E3429B-5451-2211-C616-65AEC6BDDBF8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15513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0470552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5751880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AFFF2FC-8C46-ED3F-D74B-27CB2AA2A0B0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570411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3271069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5575702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9540F99-C2E6-3337-6467-5D4E919C95AA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515165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6835972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1272624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98091C9-DBBE-F805-A2DC-0F16028E3105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456530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9256254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2059316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324D3CF-CC07-9119-3AAA-CF87A20E4F1A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CE327-65A6-4FB6-A355-FFF67A5007F3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9724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727969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888501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0738674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4DE6E5C-5723-506E-3F25-FCA1A7D287F4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070649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4899853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0015147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D895798-C750-D84E-5A83-E08B596A0DBE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880209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2463834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5640844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0172B8B-0EA8-A868-4B92-489FAFC3712B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403784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45011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0840617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D39B8C4-0540-2AED-D8B7-13D493A75C68}" type="slidenum">
              <a:rPr/>
              <a:t>26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920833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0315871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7841627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DB8B6D6-2918-FB2A-0BE2-68C9247A4FD5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027889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7768451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2414759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206CC7C-AF2A-D6A8-46D2-F085BA96D776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338288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5385004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2067532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B89A29B-F9B6-517D-51A5-0EC6F25624C7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4246472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2308905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4120808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5040F4F-90FC-D179-FA0A-BC42BFF804F6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8630237" name="Espace réservé des notes 688630236"/>
          <p:cNvSpPr txBox="1">
            <a:spLocks noGrp="1"/>
          </p:cNvSpPr>
          <p:nvPr>
            <p:ph type="body"/>
          </p:nvPr>
        </p:nvSpPr>
        <p:spPr bwMode="auto">
          <a:xfrm>
            <a:off x="755950" y="5078199"/>
            <a:ext cx="6047258" cy="481073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CE327-65A6-4FB6-A355-FFF67A5007F3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5943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CE327-65A6-4FB6-A355-FFF67A5007F3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9641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CE327-65A6-4FB6-A355-FFF67A5007F3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2820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CE327-65A6-4FB6-A355-FFF67A5007F3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8931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CE327-65A6-4FB6-A355-FFF67A5007F3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7235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CE327-65A6-4FB6-A355-FFF67A5007F3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2067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CE327-65A6-4FB6-A355-FFF67A5007F3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342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CE327-65A6-4FB6-A355-FFF67A5007F3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7093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customXml" Target="../ink/ink15.xml"/><Relationship Id="rId18" Type="http://schemas.openxmlformats.org/officeDocument/2006/relationships/customXml" Target="../ink/ink18.xml"/><Relationship Id="rId26" Type="http://schemas.openxmlformats.org/officeDocument/2006/relationships/customXml" Target="../ink/ink22.xml"/><Relationship Id="rId3" Type="http://schemas.openxmlformats.org/officeDocument/2006/relationships/customXml" Target="../ink/ink8.xml"/><Relationship Id="rId21" Type="http://schemas.openxmlformats.org/officeDocument/2006/relationships/image" Target="../media/image340.png"/><Relationship Id="rId7" Type="http://schemas.openxmlformats.org/officeDocument/2006/relationships/customXml" Target="../ink/ink10.xml"/><Relationship Id="rId12" Type="http://schemas.openxmlformats.org/officeDocument/2006/relationships/customXml" Target="../ink/ink14.xml"/><Relationship Id="rId17" Type="http://schemas.openxmlformats.org/officeDocument/2006/relationships/customXml" Target="../ink/ink17.xml"/><Relationship Id="rId25" Type="http://schemas.openxmlformats.org/officeDocument/2006/relationships/image" Target="../media/image360.png"/><Relationship Id="rId2" Type="http://schemas.openxmlformats.org/officeDocument/2006/relationships/image" Target="../media/image36.png"/><Relationship Id="rId16" Type="http://schemas.openxmlformats.org/officeDocument/2006/relationships/image" Target="../media/image320.png"/><Relationship Id="rId20" Type="http://schemas.openxmlformats.org/officeDocument/2006/relationships/customXml" Target="../ink/ink19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0.png"/><Relationship Id="rId11" Type="http://schemas.openxmlformats.org/officeDocument/2006/relationships/image" Target="../media/image300.png"/><Relationship Id="rId24" Type="http://schemas.openxmlformats.org/officeDocument/2006/relationships/customXml" Target="../ink/ink21.xml"/><Relationship Id="rId5" Type="http://schemas.openxmlformats.org/officeDocument/2006/relationships/customXml" Target="../ink/ink9.xml"/><Relationship Id="rId15" Type="http://schemas.openxmlformats.org/officeDocument/2006/relationships/customXml" Target="../ink/ink16.xml"/><Relationship Id="rId23" Type="http://schemas.openxmlformats.org/officeDocument/2006/relationships/image" Target="../media/image350.png"/><Relationship Id="rId28" Type="http://schemas.openxmlformats.org/officeDocument/2006/relationships/image" Target="../media/image37.png"/><Relationship Id="rId10" Type="http://schemas.openxmlformats.org/officeDocument/2006/relationships/customXml" Target="../ink/ink13.xml"/><Relationship Id="rId19" Type="http://schemas.openxmlformats.org/officeDocument/2006/relationships/image" Target="../media/image330.png"/><Relationship Id="rId4" Type="http://schemas.openxmlformats.org/officeDocument/2006/relationships/image" Target="../media/image280.png"/><Relationship Id="rId9" Type="http://schemas.openxmlformats.org/officeDocument/2006/relationships/customXml" Target="../ink/ink12.xml"/><Relationship Id="rId14" Type="http://schemas.openxmlformats.org/officeDocument/2006/relationships/image" Target="../media/image310.png"/><Relationship Id="rId22" Type="http://schemas.openxmlformats.org/officeDocument/2006/relationships/customXml" Target="../ink/ink20.xml"/><Relationship Id="rId27" Type="http://schemas.openxmlformats.org/officeDocument/2006/relationships/image" Target="../media/image37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.png"/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3.png"/><Relationship Id="rId5" Type="http://schemas.openxmlformats.org/officeDocument/2006/relationships/image" Target="../media/image2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6.png"/><Relationship Id="rId7" Type="http://schemas.openxmlformats.org/officeDocument/2006/relationships/customXml" Target="../ink/ink3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customXml" Target="../ink/ink2.xml"/><Relationship Id="rId11" Type="http://schemas.openxmlformats.org/officeDocument/2006/relationships/customXml" Target="../ink/ink7.xml"/><Relationship Id="rId5" Type="http://schemas.openxmlformats.org/officeDocument/2006/relationships/image" Target="../media/image51.png"/><Relationship Id="rId10" Type="http://schemas.openxmlformats.org/officeDocument/2006/relationships/customXml" Target="../ink/ink6.xml"/><Relationship Id="rId4" Type="http://schemas.openxmlformats.org/officeDocument/2006/relationships/customXml" Target="../ink/ink1.xml"/><Relationship Id="rId9" Type="http://schemas.openxmlformats.org/officeDocument/2006/relationships/customXml" Target="../ink/ink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A5536B-3BF9-4D89-AC02-43DAB8240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52321"/>
              </a:gs>
              <a:gs pos="100000">
                <a:srgbClr val="F9C105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Jost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ABE2125-7268-4AB8-A80A-A92A1AAB28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92" y="1332688"/>
            <a:ext cx="9850215" cy="369077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E7267CE-86D9-4919-841F-B18C1FC3B99E}"/>
              </a:ext>
            </a:extLst>
          </p:cNvPr>
          <p:cNvSpPr txBox="1"/>
          <p:nvPr userDrawn="1"/>
        </p:nvSpPr>
        <p:spPr>
          <a:xfrm>
            <a:off x="948253" y="4731075"/>
            <a:ext cx="10700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Jost" pitchFamily="2" charset="0"/>
              </a:rPr>
              <a:t>Boostez l’intelligence de vos lignes de défense !  </a:t>
            </a:r>
          </a:p>
        </p:txBody>
      </p:sp>
    </p:spTree>
    <p:extLst>
      <p:ext uri="{BB962C8B-B14F-4D97-AF65-F5344CB8AC3E}">
        <p14:creationId xmlns:p14="http://schemas.microsoft.com/office/powerpoint/2010/main" val="2978842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orang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151E22E4-436D-3D52-2F47-DE1288A5D4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8541" y="0"/>
            <a:ext cx="1013460" cy="6858000"/>
          </a:xfrm>
          <a:prstGeom prst="rect">
            <a:avLst/>
          </a:prstGeom>
        </p:spPr>
      </p:pic>
      <p:pic>
        <p:nvPicPr>
          <p:cNvPr id="2" name="Image 1" descr="Une image contenant orang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08079F74-0B2F-81A7-8AD7-AC5F4ABD2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635404" flipH="1">
            <a:off x="-156610" y="2977111"/>
            <a:ext cx="801066" cy="389534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835D69-BCB7-4C50-C689-AC731AF65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A5B0C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5797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raphique 15">
            <a:extLst>
              <a:ext uri="{FF2B5EF4-FFF2-40B4-BE49-F238E27FC236}">
                <a16:creationId xmlns:a16="http://schemas.microsoft.com/office/drawing/2014/main" id="{89995C93-FF33-F16E-A2EB-9E2FCF99F4CC}"/>
              </a:ext>
            </a:extLst>
          </p:cNvPr>
          <p:cNvSpPr/>
          <p:nvPr/>
        </p:nvSpPr>
        <p:spPr>
          <a:xfrm rot="859660">
            <a:off x="7800409" y="-217647"/>
            <a:ext cx="1076455" cy="3076575"/>
          </a:xfrm>
          <a:custGeom>
            <a:avLst/>
            <a:gdLst>
              <a:gd name="connsiteX0" fmla="*/ 1707970 w 1707969"/>
              <a:gd name="connsiteY0" fmla="*/ 0 h 2318201"/>
              <a:gd name="connsiteX1" fmla="*/ 862201 w 1707969"/>
              <a:gd name="connsiteY1" fmla="*/ 0 h 2318201"/>
              <a:gd name="connsiteX2" fmla="*/ 50994 w 1707969"/>
              <a:gd name="connsiteY2" fmla="*/ 1366793 h 2318201"/>
              <a:gd name="connsiteX3" fmla="*/ 41212 w 1707969"/>
              <a:gd name="connsiteY3" fmla="*/ 1385052 h 2318201"/>
              <a:gd name="connsiteX4" fmla="*/ 50994 w 1707969"/>
              <a:gd name="connsiteY4" fmla="*/ 1745661 h 2318201"/>
              <a:gd name="connsiteX5" fmla="*/ 381606 w 1707969"/>
              <a:gd name="connsiteY5" fmla="*/ 2318202 h 2318201"/>
              <a:gd name="connsiteX6" fmla="*/ 465075 w 1707969"/>
              <a:gd name="connsiteY6" fmla="*/ 2172132 h 2318201"/>
              <a:gd name="connsiteX7" fmla="*/ 482029 w 1707969"/>
              <a:gd name="connsiteY7" fmla="*/ 2139528 h 2318201"/>
              <a:gd name="connsiteX8" fmla="*/ 725261 w 1707969"/>
              <a:gd name="connsiteY8" fmla="*/ 1718925 h 2318201"/>
              <a:gd name="connsiteX9" fmla="*/ 837422 w 1707969"/>
              <a:gd name="connsiteY9" fmla="*/ 1523949 h 2318201"/>
              <a:gd name="connsiteX10" fmla="*/ 918281 w 1707969"/>
              <a:gd name="connsiteY10" fmla="*/ 1384400 h 2318201"/>
              <a:gd name="connsiteX11" fmla="*/ 927411 w 1707969"/>
              <a:gd name="connsiteY11" fmla="*/ 1367446 h 2318201"/>
              <a:gd name="connsiteX12" fmla="*/ 1282803 w 1707969"/>
              <a:gd name="connsiteY12" fmla="*/ 751867 h 2318201"/>
              <a:gd name="connsiteX13" fmla="*/ 1707970 w 1707969"/>
              <a:gd name="connsiteY13" fmla="*/ 0 h 231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07969" h="2318201">
                <a:moveTo>
                  <a:pt x="1707970" y="0"/>
                </a:moveTo>
                <a:lnTo>
                  <a:pt x="862201" y="0"/>
                </a:lnTo>
                <a:cubicBezTo>
                  <a:pt x="862201" y="0"/>
                  <a:pt x="50994" y="1366793"/>
                  <a:pt x="50994" y="1366793"/>
                </a:cubicBezTo>
                <a:cubicBezTo>
                  <a:pt x="47733" y="1372662"/>
                  <a:pt x="44473" y="1378531"/>
                  <a:pt x="41212" y="1385052"/>
                </a:cubicBezTo>
                <a:cubicBezTo>
                  <a:pt x="-16824" y="1498517"/>
                  <a:pt x="-13564" y="1634153"/>
                  <a:pt x="50994" y="1745661"/>
                </a:cubicBezTo>
                <a:lnTo>
                  <a:pt x="381606" y="2318202"/>
                </a:lnTo>
                <a:lnTo>
                  <a:pt x="465075" y="2172132"/>
                </a:lnTo>
                <a:cubicBezTo>
                  <a:pt x="470291" y="2161047"/>
                  <a:pt x="475508" y="2149961"/>
                  <a:pt x="482029" y="2139528"/>
                </a:cubicBezTo>
                <a:lnTo>
                  <a:pt x="725261" y="1718925"/>
                </a:lnTo>
                <a:lnTo>
                  <a:pt x="837422" y="1523949"/>
                </a:lnTo>
                <a:lnTo>
                  <a:pt x="918281" y="1384400"/>
                </a:lnTo>
                <a:cubicBezTo>
                  <a:pt x="920890" y="1378531"/>
                  <a:pt x="924150" y="1373314"/>
                  <a:pt x="927411" y="1367446"/>
                </a:cubicBezTo>
                <a:lnTo>
                  <a:pt x="1282803" y="751867"/>
                </a:lnTo>
                <a:lnTo>
                  <a:pt x="1707970" y="0"/>
                </a:lnTo>
                <a:close/>
              </a:path>
            </a:pathLst>
          </a:custGeom>
          <a:gradFill>
            <a:gsLst>
              <a:gs pos="0">
                <a:srgbClr val="EC302D"/>
              </a:gs>
              <a:gs pos="100000">
                <a:srgbClr val="F9BF05"/>
              </a:gs>
            </a:gsLst>
            <a:lin ang="540000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Jost" pitchFamily="2" charset="0"/>
            </a:endParaRPr>
          </a:p>
        </p:txBody>
      </p:sp>
      <p:sp>
        <p:nvSpPr>
          <p:cNvPr id="18" name="Graphique 15">
            <a:extLst>
              <a:ext uri="{FF2B5EF4-FFF2-40B4-BE49-F238E27FC236}">
                <a16:creationId xmlns:a16="http://schemas.microsoft.com/office/drawing/2014/main" id="{B65FB812-7F11-EC03-A35E-8D50AEDF65B3}"/>
              </a:ext>
            </a:extLst>
          </p:cNvPr>
          <p:cNvSpPr/>
          <p:nvPr userDrawn="1"/>
        </p:nvSpPr>
        <p:spPr>
          <a:xfrm rot="11736261">
            <a:off x="10938100" y="4033445"/>
            <a:ext cx="1079721" cy="3284927"/>
          </a:xfrm>
          <a:custGeom>
            <a:avLst/>
            <a:gdLst>
              <a:gd name="connsiteX0" fmla="*/ 1707970 w 1707969"/>
              <a:gd name="connsiteY0" fmla="*/ 0 h 2318201"/>
              <a:gd name="connsiteX1" fmla="*/ 862201 w 1707969"/>
              <a:gd name="connsiteY1" fmla="*/ 0 h 2318201"/>
              <a:gd name="connsiteX2" fmla="*/ 50994 w 1707969"/>
              <a:gd name="connsiteY2" fmla="*/ 1366793 h 2318201"/>
              <a:gd name="connsiteX3" fmla="*/ 41212 w 1707969"/>
              <a:gd name="connsiteY3" fmla="*/ 1385052 h 2318201"/>
              <a:gd name="connsiteX4" fmla="*/ 50994 w 1707969"/>
              <a:gd name="connsiteY4" fmla="*/ 1745661 h 2318201"/>
              <a:gd name="connsiteX5" fmla="*/ 381606 w 1707969"/>
              <a:gd name="connsiteY5" fmla="*/ 2318202 h 2318201"/>
              <a:gd name="connsiteX6" fmla="*/ 465075 w 1707969"/>
              <a:gd name="connsiteY6" fmla="*/ 2172132 h 2318201"/>
              <a:gd name="connsiteX7" fmla="*/ 482029 w 1707969"/>
              <a:gd name="connsiteY7" fmla="*/ 2139528 h 2318201"/>
              <a:gd name="connsiteX8" fmla="*/ 725261 w 1707969"/>
              <a:gd name="connsiteY8" fmla="*/ 1718925 h 2318201"/>
              <a:gd name="connsiteX9" fmla="*/ 837422 w 1707969"/>
              <a:gd name="connsiteY9" fmla="*/ 1523949 h 2318201"/>
              <a:gd name="connsiteX10" fmla="*/ 918281 w 1707969"/>
              <a:gd name="connsiteY10" fmla="*/ 1384400 h 2318201"/>
              <a:gd name="connsiteX11" fmla="*/ 927411 w 1707969"/>
              <a:gd name="connsiteY11" fmla="*/ 1367446 h 2318201"/>
              <a:gd name="connsiteX12" fmla="*/ 1282803 w 1707969"/>
              <a:gd name="connsiteY12" fmla="*/ 751867 h 2318201"/>
              <a:gd name="connsiteX13" fmla="*/ 1707970 w 1707969"/>
              <a:gd name="connsiteY13" fmla="*/ 0 h 231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07969" h="2318201">
                <a:moveTo>
                  <a:pt x="1707970" y="0"/>
                </a:moveTo>
                <a:lnTo>
                  <a:pt x="862201" y="0"/>
                </a:lnTo>
                <a:cubicBezTo>
                  <a:pt x="862201" y="0"/>
                  <a:pt x="50994" y="1366793"/>
                  <a:pt x="50994" y="1366793"/>
                </a:cubicBezTo>
                <a:cubicBezTo>
                  <a:pt x="47733" y="1372662"/>
                  <a:pt x="44473" y="1378531"/>
                  <a:pt x="41212" y="1385052"/>
                </a:cubicBezTo>
                <a:cubicBezTo>
                  <a:pt x="-16824" y="1498517"/>
                  <a:pt x="-13564" y="1634153"/>
                  <a:pt x="50994" y="1745661"/>
                </a:cubicBezTo>
                <a:lnTo>
                  <a:pt x="381606" y="2318202"/>
                </a:lnTo>
                <a:lnTo>
                  <a:pt x="465075" y="2172132"/>
                </a:lnTo>
                <a:cubicBezTo>
                  <a:pt x="470291" y="2161047"/>
                  <a:pt x="475508" y="2149961"/>
                  <a:pt x="482029" y="2139528"/>
                </a:cubicBezTo>
                <a:lnTo>
                  <a:pt x="725261" y="1718925"/>
                </a:lnTo>
                <a:lnTo>
                  <a:pt x="837422" y="1523949"/>
                </a:lnTo>
                <a:lnTo>
                  <a:pt x="918281" y="1384400"/>
                </a:lnTo>
                <a:cubicBezTo>
                  <a:pt x="920890" y="1378531"/>
                  <a:pt x="924150" y="1373314"/>
                  <a:pt x="927411" y="1367446"/>
                </a:cubicBezTo>
                <a:lnTo>
                  <a:pt x="1282803" y="751867"/>
                </a:lnTo>
                <a:lnTo>
                  <a:pt x="1707970" y="0"/>
                </a:lnTo>
                <a:close/>
              </a:path>
            </a:pathLst>
          </a:custGeom>
          <a:gradFill>
            <a:gsLst>
              <a:gs pos="0">
                <a:srgbClr val="EC302D"/>
              </a:gs>
              <a:gs pos="100000">
                <a:srgbClr val="F9BF05"/>
              </a:gs>
            </a:gsLst>
            <a:lin ang="540000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Jost" pitchFamily="2" charset="0"/>
            </a:endParaRP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1C7A5C75-DD46-7C11-ED11-29F848A5B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26" r="34854" b="5331"/>
          <a:stretch/>
        </p:blipFill>
        <p:spPr>
          <a:xfrm>
            <a:off x="3638550" y="-19050"/>
            <a:ext cx="857721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25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52090945-E3BB-D8F5-BCEF-63893A6AD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726" t="3221" r="36823" b="7604"/>
          <a:stretch/>
        </p:blipFill>
        <p:spPr>
          <a:xfrm>
            <a:off x="4552950" y="-8850"/>
            <a:ext cx="7639050" cy="6968450"/>
          </a:xfrm>
          <a:prstGeom prst="rect">
            <a:avLst/>
          </a:prstGeom>
        </p:spPr>
      </p:pic>
      <p:sp>
        <p:nvSpPr>
          <p:cNvPr id="2" name="Graphique 15">
            <a:extLst>
              <a:ext uri="{FF2B5EF4-FFF2-40B4-BE49-F238E27FC236}">
                <a16:creationId xmlns:a16="http://schemas.microsoft.com/office/drawing/2014/main" id="{BF16DB5C-863F-C023-6B8F-C16EEA785F2D}"/>
              </a:ext>
            </a:extLst>
          </p:cNvPr>
          <p:cNvSpPr/>
          <p:nvPr userDrawn="1"/>
        </p:nvSpPr>
        <p:spPr>
          <a:xfrm rot="859660">
            <a:off x="7800409" y="-217647"/>
            <a:ext cx="1076455" cy="3076575"/>
          </a:xfrm>
          <a:custGeom>
            <a:avLst/>
            <a:gdLst>
              <a:gd name="connsiteX0" fmla="*/ 1707970 w 1707969"/>
              <a:gd name="connsiteY0" fmla="*/ 0 h 2318201"/>
              <a:gd name="connsiteX1" fmla="*/ 862201 w 1707969"/>
              <a:gd name="connsiteY1" fmla="*/ 0 h 2318201"/>
              <a:gd name="connsiteX2" fmla="*/ 50994 w 1707969"/>
              <a:gd name="connsiteY2" fmla="*/ 1366793 h 2318201"/>
              <a:gd name="connsiteX3" fmla="*/ 41212 w 1707969"/>
              <a:gd name="connsiteY3" fmla="*/ 1385052 h 2318201"/>
              <a:gd name="connsiteX4" fmla="*/ 50994 w 1707969"/>
              <a:gd name="connsiteY4" fmla="*/ 1745661 h 2318201"/>
              <a:gd name="connsiteX5" fmla="*/ 381606 w 1707969"/>
              <a:gd name="connsiteY5" fmla="*/ 2318202 h 2318201"/>
              <a:gd name="connsiteX6" fmla="*/ 465075 w 1707969"/>
              <a:gd name="connsiteY6" fmla="*/ 2172132 h 2318201"/>
              <a:gd name="connsiteX7" fmla="*/ 482029 w 1707969"/>
              <a:gd name="connsiteY7" fmla="*/ 2139528 h 2318201"/>
              <a:gd name="connsiteX8" fmla="*/ 725261 w 1707969"/>
              <a:gd name="connsiteY8" fmla="*/ 1718925 h 2318201"/>
              <a:gd name="connsiteX9" fmla="*/ 837422 w 1707969"/>
              <a:gd name="connsiteY9" fmla="*/ 1523949 h 2318201"/>
              <a:gd name="connsiteX10" fmla="*/ 918281 w 1707969"/>
              <a:gd name="connsiteY10" fmla="*/ 1384400 h 2318201"/>
              <a:gd name="connsiteX11" fmla="*/ 927411 w 1707969"/>
              <a:gd name="connsiteY11" fmla="*/ 1367446 h 2318201"/>
              <a:gd name="connsiteX12" fmla="*/ 1282803 w 1707969"/>
              <a:gd name="connsiteY12" fmla="*/ 751867 h 2318201"/>
              <a:gd name="connsiteX13" fmla="*/ 1707970 w 1707969"/>
              <a:gd name="connsiteY13" fmla="*/ 0 h 231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07969" h="2318201">
                <a:moveTo>
                  <a:pt x="1707970" y="0"/>
                </a:moveTo>
                <a:lnTo>
                  <a:pt x="862201" y="0"/>
                </a:lnTo>
                <a:cubicBezTo>
                  <a:pt x="862201" y="0"/>
                  <a:pt x="50994" y="1366793"/>
                  <a:pt x="50994" y="1366793"/>
                </a:cubicBezTo>
                <a:cubicBezTo>
                  <a:pt x="47733" y="1372662"/>
                  <a:pt x="44473" y="1378531"/>
                  <a:pt x="41212" y="1385052"/>
                </a:cubicBezTo>
                <a:cubicBezTo>
                  <a:pt x="-16824" y="1498517"/>
                  <a:pt x="-13564" y="1634153"/>
                  <a:pt x="50994" y="1745661"/>
                </a:cubicBezTo>
                <a:lnTo>
                  <a:pt x="381606" y="2318202"/>
                </a:lnTo>
                <a:lnTo>
                  <a:pt x="465075" y="2172132"/>
                </a:lnTo>
                <a:cubicBezTo>
                  <a:pt x="470291" y="2161047"/>
                  <a:pt x="475508" y="2149961"/>
                  <a:pt x="482029" y="2139528"/>
                </a:cubicBezTo>
                <a:lnTo>
                  <a:pt x="725261" y="1718925"/>
                </a:lnTo>
                <a:lnTo>
                  <a:pt x="837422" y="1523949"/>
                </a:lnTo>
                <a:lnTo>
                  <a:pt x="918281" y="1384400"/>
                </a:lnTo>
                <a:cubicBezTo>
                  <a:pt x="920890" y="1378531"/>
                  <a:pt x="924150" y="1373314"/>
                  <a:pt x="927411" y="1367446"/>
                </a:cubicBezTo>
                <a:lnTo>
                  <a:pt x="1282803" y="751867"/>
                </a:lnTo>
                <a:lnTo>
                  <a:pt x="1707970" y="0"/>
                </a:lnTo>
                <a:close/>
              </a:path>
            </a:pathLst>
          </a:custGeom>
          <a:gradFill>
            <a:gsLst>
              <a:gs pos="0">
                <a:srgbClr val="EC302D"/>
              </a:gs>
              <a:gs pos="100000">
                <a:srgbClr val="F9BF05"/>
              </a:gs>
            </a:gsLst>
            <a:lin ang="540000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Jost" pitchFamily="2" charset="0"/>
            </a:endParaRPr>
          </a:p>
        </p:txBody>
      </p:sp>
      <p:sp>
        <p:nvSpPr>
          <p:cNvPr id="4" name="Graphique 15">
            <a:extLst>
              <a:ext uri="{FF2B5EF4-FFF2-40B4-BE49-F238E27FC236}">
                <a16:creationId xmlns:a16="http://schemas.microsoft.com/office/drawing/2014/main" id="{204DA224-13A8-CDEC-ED06-77AE37255EC5}"/>
              </a:ext>
            </a:extLst>
          </p:cNvPr>
          <p:cNvSpPr/>
          <p:nvPr userDrawn="1"/>
        </p:nvSpPr>
        <p:spPr>
          <a:xfrm rot="11736261">
            <a:off x="10938100" y="4033445"/>
            <a:ext cx="1079721" cy="3284927"/>
          </a:xfrm>
          <a:custGeom>
            <a:avLst/>
            <a:gdLst>
              <a:gd name="connsiteX0" fmla="*/ 1707970 w 1707969"/>
              <a:gd name="connsiteY0" fmla="*/ 0 h 2318201"/>
              <a:gd name="connsiteX1" fmla="*/ 862201 w 1707969"/>
              <a:gd name="connsiteY1" fmla="*/ 0 h 2318201"/>
              <a:gd name="connsiteX2" fmla="*/ 50994 w 1707969"/>
              <a:gd name="connsiteY2" fmla="*/ 1366793 h 2318201"/>
              <a:gd name="connsiteX3" fmla="*/ 41212 w 1707969"/>
              <a:gd name="connsiteY3" fmla="*/ 1385052 h 2318201"/>
              <a:gd name="connsiteX4" fmla="*/ 50994 w 1707969"/>
              <a:gd name="connsiteY4" fmla="*/ 1745661 h 2318201"/>
              <a:gd name="connsiteX5" fmla="*/ 381606 w 1707969"/>
              <a:gd name="connsiteY5" fmla="*/ 2318202 h 2318201"/>
              <a:gd name="connsiteX6" fmla="*/ 465075 w 1707969"/>
              <a:gd name="connsiteY6" fmla="*/ 2172132 h 2318201"/>
              <a:gd name="connsiteX7" fmla="*/ 482029 w 1707969"/>
              <a:gd name="connsiteY7" fmla="*/ 2139528 h 2318201"/>
              <a:gd name="connsiteX8" fmla="*/ 725261 w 1707969"/>
              <a:gd name="connsiteY8" fmla="*/ 1718925 h 2318201"/>
              <a:gd name="connsiteX9" fmla="*/ 837422 w 1707969"/>
              <a:gd name="connsiteY9" fmla="*/ 1523949 h 2318201"/>
              <a:gd name="connsiteX10" fmla="*/ 918281 w 1707969"/>
              <a:gd name="connsiteY10" fmla="*/ 1384400 h 2318201"/>
              <a:gd name="connsiteX11" fmla="*/ 927411 w 1707969"/>
              <a:gd name="connsiteY11" fmla="*/ 1367446 h 2318201"/>
              <a:gd name="connsiteX12" fmla="*/ 1282803 w 1707969"/>
              <a:gd name="connsiteY12" fmla="*/ 751867 h 2318201"/>
              <a:gd name="connsiteX13" fmla="*/ 1707970 w 1707969"/>
              <a:gd name="connsiteY13" fmla="*/ 0 h 231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07969" h="2318201">
                <a:moveTo>
                  <a:pt x="1707970" y="0"/>
                </a:moveTo>
                <a:lnTo>
                  <a:pt x="862201" y="0"/>
                </a:lnTo>
                <a:cubicBezTo>
                  <a:pt x="862201" y="0"/>
                  <a:pt x="50994" y="1366793"/>
                  <a:pt x="50994" y="1366793"/>
                </a:cubicBezTo>
                <a:cubicBezTo>
                  <a:pt x="47733" y="1372662"/>
                  <a:pt x="44473" y="1378531"/>
                  <a:pt x="41212" y="1385052"/>
                </a:cubicBezTo>
                <a:cubicBezTo>
                  <a:pt x="-16824" y="1498517"/>
                  <a:pt x="-13564" y="1634153"/>
                  <a:pt x="50994" y="1745661"/>
                </a:cubicBezTo>
                <a:lnTo>
                  <a:pt x="381606" y="2318202"/>
                </a:lnTo>
                <a:lnTo>
                  <a:pt x="465075" y="2172132"/>
                </a:lnTo>
                <a:cubicBezTo>
                  <a:pt x="470291" y="2161047"/>
                  <a:pt x="475508" y="2149961"/>
                  <a:pt x="482029" y="2139528"/>
                </a:cubicBezTo>
                <a:lnTo>
                  <a:pt x="725261" y="1718925"/>
                </a:lnTo>
                <a:lnTo>
                  <a:pt x="837422" y="1523949"/>
                </a:lnTo>
                <a:lnTo>
                  <a:pt x="918281" y="1384400"/>
                </a:lnTo>
                <a:cubicBezTo>
                  <a:pt x="920890" y="1378531"/>
                  <a:pt x="924150" y="1373314"/>
                  <a:pt x="927411" y="1367446"/>
                </a:cubicBezTo>
                <a:lnTo>
                  <a:pt x="1282803" y="751867"/>
                </a:lnTo>
                <a:lnTo>
                  <a:pt x="1707970" y="0"/>
                </a:lnTo>
                <a:close/>
              </a:path>
            </a:pathLst>
          </a:custGeom>
          <a:gradFill>
            <a:gsLst>
              <a:gs pos="0">
                <a:srgbClr val="EC302D"/>
              </a:gs>
              <a:gs pos="100000">
                <a:srgbClr val="F9BF05"/>
              </a:gs>
            </a:gsLst>
            <a:lin ang="540000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689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que 15">
            <a:extLst>
              <a:ext uri="{FF2B5EF4-FFF2-40B4-BE49-F238E27FC236}">
                <a16:creationId xmlns:a16="http://schemas.microsoft.com/office/drawing/2014/main" id="{75DC3B31-A752-B118-3E3B-116BEF76DD7A}"/>
              </a:ext>
            </a:extLst>
          </p:cNvPr>
          <p:cNvSpPr/>
          <p:nvPr userDrawn="1"/>
        </p:nvSpPr>
        <p:spPr>
          <a:xfrm rot="859660">
            <a:off x="7800409" y="-217647"/>
            <a:ext cx="1076455" cy="3076575"/>
          </a:xfrm>
          <a:custGeom>
            <a:avLst/>
            <a:gdLst>
              <a:gd name="connsiteX0" fmla="*/ 1707970 w 1707969"/>
              <a:gd name="connsiteY0" fmla="*/ 0 h 2318201"/>
              <a:gd name="connsiteX1" fmla="*/ 862201 w 1707969"/>
              <a:gd name="connsiteY1" fmla="*/ 0 h 2318201"/>
              <a:gd name="connsiteX2" fmla="*/ 50994 w 1707969"/>
              <a:gd name="connsiteY2" fmla="*/ 1366793 h 2318201"/>
              <a:gd name="connsiteX3" fmla="*/ 41212 w 1707969"/>
              <a:gd name="connsiteY3" fmla="*/ 1385052 h 2318201"/>
              <a:gd name="connsiteX4" fmla="*/ 50994 w 1707969"/>
              <a:gd name="connsiteY4" fmla="*/ 1745661 h 2318201"/>
              <a:gd name="connsiteX5" fmla="*/ 381606 w 1707969"/>
              <a:gd name="connsiteY5" fmla="*/ 2318202 h 2318201"/>
              <a:gd name="connsiteX6" fmla="*/ 465075 w 1707969"/>
              <a:gd name="connsiteY6" fmla="*/ 2172132 h 2318201"/>
              <a:gd name="connsiteX7" fmla="*/ 482029 w 1707969"/>
              <a:gd name="connsiteY7" fmla="*/ 2139528 h 2318201"/>
              <a:gd name="connsiteX8" fmla="*/ 725261 w 1707969"/>
              <a:gd name="connsiteY8" fmla="*/ 1718925 h 2318201"/>
              <a:gd name="connsiteX9" fmla="*/ 837422 w 1707969"/>
              <a:gd name="connsiteY9" fmla="*/ 1523949 h 2318201"/>
              <a:gd name="connsiteX10" fmla="*/ 918281 w 1707969"/>
              <a:gd name="connsiteY10" fmla="*/ 1384400 h 2318201"/>
              <a:gd name="connsiteX11" fmla="*/ 927411 w 1707969"/>
              <a:gd name="connsiteY11" fmla="*/ 1367446 h 2318201"/>
              <a:gd name="connsiteX12" fmla="*/ 1282803 w 1707969"/>
              <a:gd name="connsiteY12" fmla="*/ 751867 h 2318201"/>
              <a:gd name="connsiteX13" fmla="*/ 1707970 w 1707969"/>
              <a:gd name="connsiteY13" fmla="*/ 0 h 231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07969" h="2318201">
                <a:moveTo>
                  <a:pt x="1707970" y="0"/>
                </a:moveTo>
                <a:lnTo>
                  <a:pt x="862201" y="0"/>
                </a:lnTo>
                <a:cubicBezTo>
                  <a:pt x="862201" y="0"/>
                  <a:pt x="50994" y="1366793"/>
                  <a:pt x="50994" y="1366793"/>
                </a:cubicBezTo>
                <a:cubicBezTo>
                  <a:pt x="47733" y="1372662"/>
                  <a:pt x="44473" y="1378531"/>
                  <a:pt x="41212" y="1385052"/>
                </a:cubicBezTo>
                <a:cubicBezTo>
                  <a:pt x="-16824" y="1498517"/>
                  <a:pt x="-13564" y="1634153"/>
                  <a:pt x="50994" y="1745661"/>
                </a:cubicBezTo>
                <a:lnTo>
                  <a:pt x="381606" y="2318202"/>
                </a:lnTo>
                <a:lnTo>
                  <a:pt x="465075" y="2172132"/>
                </a:lnTo>
                <a:cubicBezTo>
                  <a:pt x="470291" y="2161047"/>
                  <a:pt x="475508" y="2149961"/>
                  <a:pt x="482029" y="2139528"/>
                </a:cubicBezTo>
                <a:lnTo>
                  <a:pt x="725261" y="1718925"/>
                </a:lnTo>
                <a:lnTo>
                  <a:pt x="837422" y="1523949"/>
                </a:lnTo>
                <a:lnTo>
                  <a:pt x="918281" y="1384400"/>
                </a:lnTo>
                <a:cubicBezTo>
                  <a:pt x="920890" y="1378531"/>
                  <a:pt x="924150" y="1373314"/>
                  <a:pt x="927411" y="1367446"/>
                </a:cubicBezTo>
                <a:lnTo>
                  <a:pt x="1282803" y="751867"/>
                </a:lnTo>
                <a:lnTo>
                  <a:pt x="1707970" y="0"/>
                </a:lnTo>
                <a:close/>
              </a:path>
            </a:pathLst>
          </a:custGeom>
          <a:gradFill>
            <a:gsLst>
              <a:gs pos="0">
                <a:srgbClr val="EC302D"/>
              </a:gs>
              <a:gs pos="100000">
                <a:srgbClr val="F9BF05"/>
              </a:gs>
            </a:gsLst>
            <a:lin ang="540000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Jost" pitchFamily="2" charset="0"/>
            </a:endParaRPr>
          </a:p>
        </p:txBody>
      </p:sp>
      <p:sp>
        <p:nvSpPr>
          <p:cNvPr id="3" name="Graphique 15">
            <a:extLst>
              <a:ext uri="{FF2B5EF4-FFF2-40B4-BE49-F238E27FC236}">
                <a16:creationId xmlns:a16="http://schemas.microsoft.com/office/drawing/2014/main" id="{96BEB471-0B67-C1C4-9ACE-0BFEABAE33A2}"/>
              </a:ext>
            </a:extLst>
          </p:cNvPr>
          <p:cNvSpPr/>
          <p:nvPr userDrawn="1"/>
        </p:nvSpPr>
        <p:spPr>
          <a:xfrm rot="11736261">
            <a:off x="10938100" y="4033445"/>
            <a:ext cx="1079721" cy="3284927"/>
          </a:xfrm>
          <a:custGeom>
            <a:avLst/>
            <a:gdLst>
              <a:gd name="connsiteX0" fmla="*/ 1707970 w 1707969"/>
              <a:gd name="connsiteY0" fmla="*/ 0 h 2318201"/>
              <a:gd name="connsiteX1" fmla="*/ 862201 w 1707969"/>
              <a:gd name="connsiteY1" fmla="*/ 0 h 2318201"/>
              <a:gd name="connsiteX2" fmla="*/ 50994 w 1707969"/>
              <a:gd name="connsiteY2" fmla="*/ 1366793 h 2318201"/>
              <a:gd name="connsiteX3" fmla="*/ 41212 w 1707969"/>
              <a:gd name="connsiteY3" fmla="*/ 1385052 h 2318201"/>
              <a:gd name="connsiteX4" fmla="*/ 50994 w 1707969"/>
              <a:gd name="connsiteY4" fmla="*/ 1745661 h 2318201"/>
              <a:gd name="connsiteX5" fmla="*/ 381606 w 1707969"/>
              <a:gd name="connsiteY5" fmla="*/ 2318202 h 2318201"/>
              <a:gd name="connsiteX6" fmla="*/ 465075 w 1707969"/>
              <a:gd name="connsiteY6" fmla="*/ 2172132 h 2318201"/>
              <a:gd name="connsiteX7" fmla="*/ 482029 w 1707969"/>
              <a:gd name="connsiteY7" fmla="*/ 2139528 h 2318201"/>
              <a:gd name="connsiteX8" fmla="*/ 725261 w 1707969"/>
              <a:gd name="connsiteY8" fmla="*/ 1718925 h 2318201"/>
              <a:gd name="connsiteX9" fmla="*/ 837422 w 1707969"/>
              <a:gd name="connsiteY9" fmla="*/ 1523949 h 2318201"/>
              <a:gd name="connsiteX10" fmla="*/ 918281 w 1707969"/>
              <a:gd name="connsiteY10" fmla="*/ 1384400 h 2318201"/>
              <a:gd name="connsiteX11" fmla="*/ 927411 w 1707969"/>
              <a:gd name="connsiteY11" fmla="*/ 1367446 h 2318201"/>
              <a:gd name="connsiteX12" fmla="*/ 1282803 w 1707969"/>
              <a:gd name="connsiteY12" fmla="*/ 751867 h 2318201"/>
              <a:gd name="connsiteX13" fmla="*/ 1707970 w 1707969"/>
              <a:gd name="connsiteY13" fmla="*/ 0 h 231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07969" h="2318201">
                <a:moveTo>
                  <a:pt x="1707970" y="0"/>
                </a:moveTo>
                <a:lnTo>
                  <a:pt x="862201" y="0"/>
                </a:lnTo>
                <a:cubicBezTo>
                  <a:pt x="862201" y="0"/>
                  <a:pt x="50994" y="1366793"/>
                  <a:pt x="50994" y="1366793"/>
                </a:cubicBezTo>
                <a:cubicBezTo>
                  <a:pt x="47733" y="1372662"/>
                  <a:pt x="44473" y="1378531"/>
                  <a:pt x="41212" y="1385052"/>
                </a:cubicBezTo>
                <a:cubicBezTo>
                  <a:pt x="-16824" y="1498517"/>
                  <a:pt x="-13564" y="1634153"/>
                  <a:pt x="50994" y="1745661"/>
                </a:cubicBezTo>
                <a:lnTo>
                  <a:pt x="381606" y="2318202"/>
                </a:lnTo>
                <a:lnTo>
                  <a:pt x="465075" y="2172132"/>
                </a:lnTo>
                <a:cubicBezTo>
                  <a:pt x="470291" y="2161047"/>
                  <a:pt x="475508" y="2149961"/>
                  <a:pt x="482029" y="2139528"/>
                </a:cubicBezTo>
                <a:lnTo>
                  <a:pt x="725261" y="1718925"/>
                </a:lnTo>
                <a:lnTo>
                  <a:pt x="837422" y="1523949"/>
                </a:lnTo>
                <a:lnTo>
                  <a:pt x="918281" y="1384400"/>
                </a:lnTo>
                <a:cubicBezTo>
                  <a:pt x="920890" y="1378531"/>
                  <a:pt x="924150" y="1373314"/>
                  <a:pt x="927411" y="1367446"/>
                </a:cubicBezTo>
                <a:lnTo>
                  <a:pt x="1282803" y="751867"/>
                </a:lnTo>
                <a:lnTo>
                  <a:pt x="1707970" y="0"/>
                </a:lnTo>
                <a:close/>
              </a:path>
            </a:pathLst>
          </a:custGeom>
          <a:gradFill>
            <a:gsLst>
              <a:gs pos="0">
                <a:srgbClr val="EC302D"/>
              </a:gs>
              <a:gs pos="100000">
                <a:srgbClr val="F9BF05"/>
              </a:gs>
            </a:gsLst>
            <a:lin ang="540000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Jost" pitchFamily="2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6C190BBF-0898-BCDD-E650-28F6108D1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539" r="20523" b="14760"/>
          <a:stretch/>
        </p:blipFill>
        <p:spPr>
          <a:xfrm>
            <a:off x="2073312" y="0"/>
            <a:ext cx="10118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08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que 15">
            <a:extLst>
              <a:ext uri="{FF2B5EF4-FFF2-40B4-BE49-F238E27FC236}">
                <a16:creationId xmlns:a16="http://schemas.microsoft.com/office/drawing/2014/main" id="{75DC3B31-A752-B118-3E3B-116BEF76DD7A}"/>
              </a:ext>
            </a:extLst>
          </p:cNvPr>
          <p:cNvSpPr/>
          <p:nvPr userDrawn="1"/>
        </p:nvSpPr>
        <p:spPr>
          <a:xfrm rot="859660">
            <a:off x="7800409" y="-217647"/>
            <a:ext cx="1076455" cy="3076575"/>
          </a:xfrm>
          <a:custGeom>
            <a:avLst/>
            <a:gdLst>
              <a:gd name="connsiteX0" fmla="*/ 1707970 w 1707969"/>
              <a:gd name="connsiteY0" fmla="*/ 0 h 2318201"/>
              <a:gd name="connsiteX1" fmla="*/ 862201 w 1707969"/>
              <a:gd name="connsiteY1" fmla="*/ 0 h 2318201"/>
              <a:gd name="connsiteX2" fmla="*/ 50994 w 1707969"/>
              <a:gd name="connsiteY2" fmla="*/ 1366793 h 2318201"/>
              <a:gd name="connsiteX3" fmla="*/ 41212 w 1707969"/>
              <a:gd name="connsiteY3" fmla="*/ 1385052 h 2318201"/>
              <a:gd name="connsiteX4" fmla="*/ 50994 w 1707969"/>
              <a:gd name="connsiteY4" fmla="*/ 1745661 h 2318201"/>
              <a:gd name="connsiteX5" fmla="*/ 381606 w 1707969"/>
              <a:gd name="connsiteY5" fmla="*/ 2318202 h 2318201"/>
              <a:gd name="connsiteX6" fmla="*/ 465075 w 1707969"/>
              <a:gd name="connsiteY6" fmla="*/ 2172132 h 2318201"/>
              <a:gd name="connsiteX7" fmla="*/ 482029 w 1707969"/>
              <a:gd name="connsiteY7" fmla="*/ 2139528 h 2318201"/>
              <a:gd name="connsiteX8" fmla="*/ 725261 w 1707969"/>
              <a:gd name="connsiteY8" fmla="*/ 1718925 h 2318201"/>
              <a:gd name="connsiteX9" fmla="*/ 837422 w 1707969"/>
              <a:gd name="connsiteY9" fmla="*/ 1523949 h 2318201"/>
              <a:gd name="connsiteX10" fmla="*/ 918281 w 1707969"/>
              <a:gd name="connsiteY10" fmla="*/ 1384400 h 2318201"/>
              <a:gd name="connsiteX11" fmla="*/ 927411 w 1707969"/>
              <a:gd name="connsiteY11" fmla="*/ 1367446 h 2318201"/>
              <a:gd name="connsiteX12" fmla="*/ 1282803 w 1707969"/>
              <a:gd name="connsiteY12" fmla="*/ 751867 h 2318201"/>
              <a:gd name="connsiteX13" fmla="*/ 1707970 w 1707969"/>
              <a:gd name="connsiteY13" fmla="*/ 0 h 231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07969" h="2318201">
                <a:moveTo>
                  <a:pt x="1707970" y="0"/>
                </a:moveTo>
                <a:lnTo>
                  <a:pt x="862201" y="0"/>
                </a:lnTo>
                <a:cubicBezTo>
                  <a:pt x="862201" y="0"/>
                  <a:pt x="50994" y="1366793"/>
                  <a:pt x="50994" y="1366793"/>
                </a:cubicBezTo>
                <a:cubicBezTo>
                  <a:pt x="47733" y="1372662"/>
                  <a:pt x="44473" y="1378531"/>
                  <a:pt x="41212" y="1385052"/>
                </a:cubicBezTo>
                <a:cubicBezTo>
                  <a:pt x="-16824" y="1498517"/>
                  <a:pt x="-13564" y="1634153"/>
                  <a:pt x="50994" y="1745661"/>
                </a:cubicBezTo>
                <a:lnTo>
                  <a:pt x="381606" y="2318202"/>
                </a:lnTo>
                <a:lnTo>
                  <a:pt x="465075" y="2172132"/>
                </a:lnTo>
                <a:cubicBezTo>
                  <a:pt x="470291" y="2161047"/>
                  <a:pt x="475508" y="2149961"/>
                  <a:pt x="482029" y="2139528"/>
                </a:cubicBezTo>
                <a:lnTo>
                  <a:pt x="725261" y="1718925"/>
                </a:lnTo>
                <a:lnTo>
                  <a:pt x="837422" y="1523949"/>
                </a:lnTo>
                <a:lnTo>
                  <a:pt x="918281" y="1384400"/>
                </a:lnTo>
                <a:cubicBezTo>
                  <a:pt x="920890" y="1378531"/>
                  <a:pt x="924150" y="1373314"/>
                  <a:pt x="927411" y="1367446"/>
                </a:cubicBezTo>
                <a:lnTo>
                  <a:pt x="1282803" y="751867"/>
                </a:lnTo>
                <a:lnTo>
                  <a:pt x="1707970" y="0"/>
                </a:lnTo>
                <a:close/>
              </a:path>
            </a:pathLst>
          </a:custGeom>
          <a:gradFill>
            <a:gsLst>
              <a:gs pos="0">
                <a:srgbClr val="EC302D"/>
              </a:gs>
              <a:gs pos="100000">
                <a:srgbClr val="F9BF05"/>
              </a:gs>
            </a:gsLst>
            <a:lin ang="540000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Jost" pitchFamily="2" charset="0"/>
            </a:endParaRPr>
          </a:p>
        </p:txBody>
      </p:sp>
      <p:sp>
        <p:nvSpPr>
          <p:cNvPr id="3" name="Graphique 15">
            <a:extLst>
              <a:ext uri="{FF2B5EF4-FFF2-40B4-BE49-F238E27FC236}">
                <a16:creationId xmlns:a16="http://schemas.microsoft.com/office/drawing/2014/main" id="{96BEB471-0B67-C1C4-9ACE-0BFEABAE33A2}"/>
              </a:ext>
            </a:extLst>
          </p:cNvPr>
          <p:cNvSpPr/>
          <p:nvPr userDrawn="1"/>
        </p:nvSpPr>
        <p:spPr>
          <a:xfrm rot="11736261">
            <a:off x="10938100" y="4033445"/>
            <a:ext cx="1079721" cy="3284927"/>
          </a:xfrm>
          <a:custGeom>
            <a:avLst/>
            <a:gdLst>
              <a:gd name="connsiteX0" fmla="*/ 1707970 w 1707969"/>
              <a:gd name="connsiteY0" fmla="*/ 0 h 2318201"/>
              <a:gd name="connsiteX1" fmla="*/ 862201 w 1707969"/>
              <a:gd name="connsiteY1" fmla="*/ 0 h 2318201"/>
              <a:gd name="connsiteX2" fmla="*/ 50994 w 1707969"/>
              <a:gd name="connsiteY2" fmla="*/ 1366793 h 2318201"/>
              <a:gd name="connsiteX3" fmla="*/ 41212 w 1707969"/>
              <a:gd name="connsiteY3" fmla="*/ 1385052 h 2318201"/>
              <a:gd name="connsiteX4" fmla="*/ 50994 w 1707969"/>
              <a:gd name="connsiteY4" fmla="*/ 1745661 h 2318201"/>
              <a:gd name="connsiteX5" fmla="*/ 381606 w 1707969"/>
              <a:gd name="connsiteY5" fmla="*/ 2318202 h 2318201"/>
              <a:gd name="connsiteX6" fmla="*/ 465075 w 1707969"/>
              <a:gd name="connsiteY6" fmla="*/ 2172132 h 2318201"/>
              <a:gd name="connsiteX7" fmla="*/ 482029 w 1707969"/>
              <a:gd name="connsiteY7" fmla="*/ 2139528 h 2318201"/>
              <a:gd name="connsiteX8" fmla="*/ 725261 w 1707969"/>
              <a:gd name="connsiteY8" fmla="*/ 1718925 h 2318201"/>
              <a:gd name="connsiteX9" fmla="*/ 837422 w 1707969"/>
              <a:gd name="connsiteY9" fmla="*/ 1523949 h 2318201"/>
              <a:gd name="connsiteX10" fmla="*/ 918281 w 1707969"/>
              <a:gd name="connsiteY10" fmla="*/ 1384400 h 2318201"/>
              <a:gd name="connsiteX11" fmla="*/ 927411 w 1707969"/>
              <a:gd name="connsiteY11" fmla="*/ 1367446 h 2318201"/>
              <a:gd name="connsiteX12" fmla="*/ 1282803 w 1707969"/>
              <a:gd name="connsiteY12" fmla="*/ 751867 h 2318201"/>
              <a:gd name="connsiteX13" fmla="*/ 1707970 w 1707969"/>
              <a:gd name="connsiteY13" fmla="*/ 0 h 231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07969" h="2318201">
                <a:moveTo>
                  <a:pt x="1707970" y="0"/>
                </a:moveTo>
                <a:lnTo>
                  <a:pt x="862201" y="0"/>
                </a:lnTo>
                <a:cubicBezTo>
                  <a:pt x="862201" y="0"/>
                  <a:pt x="50994" y="1366793"/>
                  <a:pt x="50994" y="1366793"/>
                </a:cubicBezTo>
                <a:cubicBezTo>
                  <a:pt x="47733" y="1372662"/>
                  <a:pt x="44473" y="1378531"/>
                  <a:pt x="41212" y="1385052"/>
                </a:cubicBezTo>
                <a:cubicBezTo>
                  <a:pt x="-16824" y="1498517"/>
                  <a:pt x="-13564" y="1634153"/>
                  <a:pt x="50994" y="1745661"/>
                </a:cubicBezTo>
                <a:lnTo>
                  <a:pt x="381606" y="2318202"/>
                </a:lnTo>
                <a:lnTo>
                  <a:pt x="465075" y="2172132"/>
                </a:lnTo>
                <a:cubicBezTo>
                  <a:pt x="470291" y="2161047"/>
                  <a:pt x="475508" y="2149961"/>
                  <a:pt x="482029" y="2139528"/>
                </a:cubicBezTo>
                <a:lnTo>
                  <a:pt x="725261" y="1718925"/>
                </a:lnTo>
                <a:lnTo>
                  <a:pt x="837422" y="1523949"/>
                </a:lnTo>
                <a:lnTo>
                  <a:pt x="918281" y="1384400"/>
                </a:lnTo>
                <a:cubicBezTo>
                  <a:pt x="920890" y="1378531"/>
                  <a:pt x="924150" y="1373314"/>
                  <a:pt x="927411" y="1367446"/>
                </a:cubicBezTo>
                <a:lnTo>
                  <a:pt x="1282803" y="751867"/>
                </a:lnTo>
                <a:lnTo>
                  <a:pt x="1707970" y="0"/>
                </a:lnTo>
                <a:close/>
              </a:path>
            </a:pathLst>
          </a:custGeom>
          <a:gradFill>
            <a:gsLst>
              <a:gs pos="0">
                <a:srgbClr val="EC302D"/>
              </a:gs>
              <a:gs pos="100000">
                <a:srgbClr val="F9BF05"/>
              </a:gs>
            </a:gsLst>
            <a:lin ang="540000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Jost" pitchFamily="2" charset="0"/>
            </a:endParaRP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4147EDCE-B9DE-EB8B-38AB-74CD27EC8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1497" r="10012" b="8775"/>
          <a:stretch/>
        </p:blipFill>
        <p:spPr>
          <a:xfrm>
            <a:off x="4223655" y="0"/>
            <a:ext cx="7968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65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4D913A1F-8CB1-B77D-74B1-E3F685A08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32"/>
            <a:ext cx="10515600" cy="400382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pic>
        <p:nvPicPr>
          <p:cNvPr id="3" name="Image 2" descr="Une image contenant orang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D8D4E45D-F98B-D32A-580A-FA864873B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8540" y="1"/>
            <a:ext cx="101346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AD994C-405C-1B9E-D99E-0BF6CC3B7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A5B0C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25048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44EDEAC-4BBF-E466-4DD3-CD0825F477EF}"/>
              </a:ext>
            </a:extLst>
          </p:cNvPr>
          <p:cNvSpPr txBox="1">
            <a:spLocks/>
          </p:cNvSpPr>
          <p:nvPr userDrawn="1"/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A5B0C"/>
                </a:solidFill>
                <a:latin typeface="Sofia Pro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fr-FR" dirty="0">
                <a:latin typeface="Jost" pitchFamily="2" charset="0"/>
              </a:rPr>
              <a:t>Modifiez le style du titre</a:t>
            </a:r>
          </a:p>
        </p:txBody>
      </p:sp>
      <p:pic>
        <p:nvPicPr>
          <p:cNvPr id="11" name="Image 10" descr="Une image contenant orange, capture d’écran, Graphique, Caractère coloré">
            <a:extLst>
              <a:ext uri="{FF2B5EF4-FFF2-40B4-BE49-F238E27FC236}">
                <a16:creationId xmlns:a16="http://schemas.microsoft.com/office/drawing/2014/main" id="{5B4876F6-3769-495A-9F07-CECD615FF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628" y="0"/>
            <a:ext cx="738349" cy="68580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E6BBA6AC-C5C5-5F18-0CDC-B9172A822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A5B0C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4D913A1F-8CB1-B77D-74B1-E3F685A08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32"/>
            <a:ext cx="10515600" cy="400382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pic>
        <p:nvPicPr>
          <p:cNvPr id="2" name="Image 1" descr="Une image contenant orange, capture d’écran, Graphique, Caractère coloré">
            <a:extLst>
              <a:ext uri="{FF2B5EF4-FFF2-40B4-BE49-F238E27FC236}">
                <a16:creationId xmlns:a16="http://schemas.microsoft.com/office/drawing/2014/main" id="{50F3B103-777D-F381-B219-F0FACE069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1453651" y="-44450"/>
            <a:ext cx="738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47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orange, capture d’écran, Graphique, Caractère coloré">
            <a:extLst>
              <a:ext uri="{FF2B5EF4-FFF2-40B4-BE49-F238E27FC236}">
                <a16:creationId xmlns:a16="http://schemas.microsoft.com/office/drawing/2014/main" id="{5B4876F6-3769-495A-9F07-CECD615FF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628" y="0"/>
            <a:ext cx="738349" cy="6858000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4D913A1F-8CB1-B77D-74B1-E3F685A08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32"/>
            <a:ext cx="10515600" cy="400382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C40347-F617-C9BD-9E5E-FDD194218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A5B0C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2951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44EDEAC-4BBF-E466-4DD3-CD0825F477EF}"/>
              </a:ext>
            </a:extLst>
          </p:cNvPr>
          <p:cNvSpPr txBox="1">
            <a:spLocks/>
          </p:cNvSpPr>
          <p:nvPr userDrawn="1"/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A5B0C"/>
                </a:solidFill>
                <a:latin typeface="Sofia Pro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fr-FR" dirty="0">
                <a:latin typeface="Jost" pitchFamily="2" charset="0"/>
              </a:rPr>
              <a:t>Modifiez le style du titre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E6BBA6AC-C5C5-5F18-0CDC-B9172A822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A5B0C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4D913A1F-8CB1-B77D-74B1-E3F685A08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32"/>
            <a:ext cx="10515600" cy="400382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C5C2504-247D-7AA3-6F5A-4051C58EC9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82" y="0"/>
            <a:ext cx="1447717" cy="147066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47479D-C182-471E-04E5-9DB68FFF84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" y="6198184"/>
            <a:ext cx="1674597" cy="62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39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4D913A1F-8CB1-B77D-74B1-E3F685A08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32"/>
            <a:ext cx="10515600" cy="400382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40CFAF-6B2D-3D6A-2EF6-D7DD6960B2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1353" y="0"/>
            <a:ext cx="2150647" cy="19353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41BEB71-CB03-A635-A610-3E795DF344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965" y="177770"/>
            <a:ext cx="1668829" cy="625293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5F99E65-85BB-10B2-D695-408B6B26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A5B0C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58041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EE8E56-401C-4F81-89ED-D983B6075A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52321"/>
              </a:gs>
              <a:gs pos="100000">
                <a:srgbClr val="F9C105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Jost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64C99E8-A02B-4B92-B171-3948C2B86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664" y="2412227"/>
            <a:ext cx="6138672" cy="112549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7AB8BE-6801-4B76-A13D-A83C332B4D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937869"/>
            <a:ext cx="10515600" cy="6341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Sofia Pro Medium" panose="00000600000000000000" pitchFamily="50" charset="0"/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8FC7CE-A6E8-408C-AECC-FAAB60E2B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7676" y="6391098"/>
            <a:ext cx="1632751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ofia Pro Light italic" panose="00000400000000000000" pitchFamily="50" charset="0"/>
              </a:defRPr>
            </a:lvl1pPr>
          </a:lstStyle>
          <a:p>
            <a:fld id="{AD460952-3F98-4597-9CF4-5BF49542660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EA60243-7BCE-4C42-A429-A72B11E83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4" y="6129600"/>
            <a:ext cx="1349655" cy="44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54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1">
            <a:extLst>
              <a:ext uri="{FF2B5EF4-FFF2-40B4-BE49-F238E27FC236}">
                <a16:creationId xmlns:a16="http://schemas.microsoft.com/office/drawing/2014/main" id="{97267731-A229-2FDF-1398-55D5859FDE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EA5B0C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Contact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1FF6B571-472E-F9E9-0CB4-09BFE6ED09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72" y="6255143"/>
            <a:ext cx="1349655" cy="44406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67F2025-07C3-B6F3-6568-DF9BBE0418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172" y="6426640"/>
            <a:ext cx="1349655" cy="444060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FD06507B-CA26-9FC5-D405-B4A31022AFC6}"/>
              </a:ext>
            </a:extLst>
          </p:cNvPr>
          <p:cNvCxnSpPr>
            <a:cxnSpLocks/>
          </p:cNvCxnSpPr>
          <p:nvPr userDrawn="1"/>
        </p:nvCxnSpPr>
        <p:spPr>
          <a:xfrm>
            <a:off x="2990187" y="5547791"/>
            <a:ext cx="62116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que 26" descr="Boussole avec un remplissage uni">
            <a:extLst>
              <a:ext uri="{FF2B5EF4-FFF2-40B4-BE49-F238E27FC236}">
                <a16:creationId xmlns:a16="http://schemas.microsoft.com/office/drawing/2014/main" id="{57852174-E224-6148-1875-1316AEB394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2604" y="4776008"/>
            <a:ext cx="491602" cy="491602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B882AA2A-8E74-8FF1-3FE0-B94E56F1D90F}"/>
              </a:ext>
            </a:extLst>
          </p:cNvPr>
          <p:cNvSpPr txBox="1"/>
          <p:nvPr userDrawn="1"/>
        </p:nvSpPr>
        <p:spPr>
          <a:xfrm>
            <a:off x="2173937" y="4852532"/>
            <a:ext cx="23314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Jost" pitchFamily="2" charset="0"/>
              </a:rPr>
              <a:t>02 44 84 78 44</a:t>
            </a: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C9C2CD01-956D-2E06-A3A4-6C7F217FF1C5}"/>
              </a:ext>
            </a:extLst>
          </p:cNvPr>
          <p:cNvSpPr/>
          <p:nvPr userDrawn="1"/>
        </p:nvSpPr>
        <p:spPr>
          <a:xfrm>
            <a:off x="1662326" y="4813008"/>
            <a:ext cx="444500" cy="412750"/>
          </a:xfrm>
          <a:prstGeom prst="roundRect">
            <a:avLst/>
          </a:prstGeom>
          <a:solidFill>
            <a:srgbClr val="ED6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Jost" pitchFamily="2" charset="0"/>
              </a:rPr>
              <a:t> </a:t>
            </a:r>
          </a:p>
        </p:txBody>
      </p:sp>
      <p:pic>
        <p:nvPicPr>
          <p:cNvPr id="54" name="Image 53" descr="Une image contenant capture d’écran, Rectangle, carré, Caractère coloré&#10;&#10;Description générée automatiquement">
            <a:extLst>
              <a:ext uri="{FF2B5EF4-FFF2-40B4-BE49-F238E27FC236}">
                <a16:creationId xmlns:a16="http://schemas.microsoft.com/office/drawing/2014/main" id="{A08EB5A9-066B-F19C-BAFB-C01ED42AF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"/>
          <a:stretch/>
        </p:blipFill>
        <p:spPr>
          <a:xfrm>
            <a:off x="1115098" y="1582478"/>
            <a:ext cx="4838472" cy="2478312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5F85BE72-FB82-D23F-E3F5-796CA91DDD88}"/>
              </a:ext>
            </a:extLst>
          </p:cNvPr>
          <p:cNvSpPr txBox="1"/>
          <p:nvPr userDrawn="1"/>
        </p:nvSpPr>
        <p:spPr>
          <a:xfrm>
            <a:off x="1883382" y="2300568"/>
            <a:ext cx="4283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EA5B0C"/>
                </a:solidFill>
                <a:latin typeface="Jost" pitchFamily="2" charset="0"/>
              </a:rPr>
              <a:t>Sylvio HOARAU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5775B1ED-2417-B633-4E5F-0DE062B0FA7E}"/>
              </a:ext>
            </a:extLst>
          </p:cNvPr>
          <p:cNvSpPr/>
          <p:nvPr userDrawn="1"/>
        </p:nvSpPr>
        <p:spPr>
          <a:xfrm>
            <a:off x="1978203" y="3057004"/>
            <a:ext cx="444500" cy="412750"/>
          </a:xfrm>
          <a:prstGeom prst="roundRect">
            <a:avLst/>
          </a:prstGeom>
          <a:solidFill>
            <a:srgbClr val="ED6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Jost" pitchFamily="2" charset="0"/>
            </a:endParaRPr>
          </a:p>
        </p:txBody>
      </p:sp>
      <p:pic>
        <p:nvPicPr>
          <p:cNvPr id="57" name="Image 56" descr="Une image contenant ligne, conception&#10;&#10;Description générée automatiquement">
            <a:extLst>
              <a:ext uri="{FF2B5EF4-FFF2-40B4-BE49-F238E27FC236}">
                <a16:creationId xmlns:a16="http://schemas.microsoft.com/office/drawing/2014/main" id="{8963EFA3-80DB-A235-4123-79850B9D78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905" y="3165929"/>
            <a:ext cx="327500" cy="212817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C62A7952-13A7-81B4-D04B-18AE4B9BCFD0}"/>
              </a:ext>
            </a:extLst>
          </p:cNvPr>
          <p:cNvSpPr txBox="1"/>
          <p:nvPr userDrawn="1"/>
        </p:nvSpPr>
        <p:spPr>
          <a:xfrm>
            <a:off x="2455523" y="3103724"/>
            <a:ext cx="30093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Jost" pitchFamily="2" charset="0"/>
              </a:rPr>
              <a:t>sylvio.hoarau@glimps.re</a:t>
            </a:r>
          </a:p>
        </p:txBody>
      </p:sp>
      <p:pic>
        <p:nvPicPr>
          <p:cNvPr id="59" name="Image 58" descr="Une image contenant capture d’écran, Rectangle, carré, Caractère coloré&#10;&#10;Description générée automatiquement">
            <a:extLst>
              <a:ext uri="{FF2B5EF4-FFF2-40B4-BE49-F238E27FC236}">
                <a16:creationId xmlns:a16="http://schemas.microsoft.com/office/drawing/2014/main" id="{A006D00D-EA81-AB70-A5BF-97986232E9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"/>
          <a:stretch/>
        </p:blipFill>
        <p:spPr>
          <a:xfrm>
            <a:off x="5801743" y="1581854"/>
            <a:ext cx="4838472" cy="2478312"/>
          </a:xfrm>
          <a:prstGeom prst="rect">
            <a:avLst/>
          </a:prstGeom>
        </p:spPr>
      </p:pic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99B00DA7-3C7E-3429-6551-B04E16086F61}"/>
              </a:ext>
            </a:extLst>
          </p:cNvPr>
          <p:cNvSpPr/>
          <p:nvPr userDrawn="1"/>
        </p:nvSpPr>
        <p:spPr>
          <a:xfrm>
            <a:off x="6664848" y="3053232"/>
            <a:ext cx="444500" cy="412750"/>
          </a:xfrm>
          <a:prstGeom prst="roundRect">
            <a:avLst/>
          </a:prstGeom>
          <a:solidFill>
            <a:srgbClr val="ED6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Jost" pitchFamily="2" charset="0"/>
            </a:endParaRPr>
          </a:p>
        </p:txBody>
      </p:sp>
      <p:pic>
        <p:nvPicPr>
          <p:cNvPr id="61" name="Image 60" descr="Une image contenant ligne, conception&#10;&#10;Description générée automatiquement">
            <a:extLst>
              <a:ext uri="{FF2B5EF4-FFF2-40B4-BE49-F238E27FC236}">
                <a16:creationId xmlns:a16="http://schemas.microsoft.com/office/drawing/2014/main" id="{F64320CB-BB71-0C5C-4200-BCDA2367023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550" y="3162157"/>
            <a:ext cx="327500" cy="212817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34C0DE5C-A08A-102B-1F0E-D4FE611BF214}"/>
              </a:ext>
            </a:extLst>
          </p:cNvPr>
          <p:cNvSpPr txBox="1"/>
          <p:nvPr userDrawn="1"/>
        </p:nvSpPr>
        <p:spPr>
          <a:xfrm>
            <a:off x="6529314" y="2274037"/>
            <a:ext cx="4283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EA5B0C"/>
                </a:solidFill>
                <a:latin typeface="Jost" pitchFamily="2" charset="0"/>
              </a:rPr>
              <a:t>Pierre-Adrien FONS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22F6DD04-BB84-91A9-84A6-D9CE72AB68CE}"/>
              </a:ext>
            </a:extLst>
          </p:cNvPr>
          <p:cNvSpPr txBox="1"/>
          <p:nvPr userDrawn="1"/>
        </p:nvSpPr>
        <p:spPr>
          <a:xfrm>
            <a:off x="7142168" y="3080799"/>
            <a:ext cx="30093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Jost" pitchFamily="2" charset="0"/>
              </a:rPr>
              <a:t>pierre-adrien.fons@glimps.re</a:t>
            </a:r>
          </a:p>
        </p:txBody>
      </p:sp>
      <p:pic>
        <p:nvPicPr>
          <p:cNvPr id="67" name="Image 66" descr="Une image contenant capture d’écran, orange, Rectangle, conception&#10;&#10;Description générée automatiquement">
            <a:extLst>
              <a:ext uri="{FF2B5EF4-FFF2-40B4-BE49-F238E27FC236}">
                <a16:creationId xmlns:a16="http://schemas.microsoft.com/office/drawing/2014/main" id="{A01F22B1-647A-E2C1-E13B-4AFAE94B974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13" y="4848752"/>
            <a:ext cx="180925" cy="341261"/>
          </a:xfrm>
          <a:prstGeom prst="rect">
            <a:avLst/>
          </a:prstGeom>
        </p:spPr>
      </p:pic>
      <p:sp>
        <p:nvSpPr>
          <p:cNvPr id="68" name="Rectangle : coins arrondis 67">
            <a:extLst>
              <a:ext uri="{FF2B5EF4-FFF2-40B4-BE49-F238E27FC236}">
                <a16:creationId xmlns:a16="http://schemas.microsoft.com/office/drawing/2014/main" id="{28F621C3-E19A-3ECD-8A2A-6A40C961D796}"/>
              </a:ext>
            </a:extLst>
          </p:cNvPr>
          <p:cNvSpPr/>
          <p:nvPr userDrawn="1"/>
        </p:nvSpPr>
        <p:spPr>
          <a:xfrm>
            <a:off x="4709571" y="4803496"/>
            <a:ext cx="444500" cy="412750"/>
          </a:xfrm>
          <a:prstGeom prst="roundRect">
            <a:avLst/>
          </a:prstGeom>
          <a:solidFill>
            <a:srgbClr val="ED6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Jost" pitchFamily="2" charset="0"/>
              </a:rPr>
              <a:t> </a:t>
            </a:r>
          </a:p>
        </p:txBody>
      </p:sp>
      <p:pic>
        <p:nvPicPr>
          <p:cNvPr id="70" name="Image 69" descr="Une image contenant Police, ligne, Graphique, symbole&#10;&#10;Description générée automatiquement">
            <a:extLst>
              <a:ext uri="{FF2B5EF4-FFF2-40B4-BE49-F238E27FC236}">
                <a16:creationId xmlns:a16="http://schemas.microsoft.com/office/drawing/2014/main" id="{552766F4-1698-27B5-5FD4-D9F384A85D2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768633" y="4870858"/>
            <a:ext cx="332809" cy="288351"/>
          </a:xfrm>
          <a:prstGeom prst="rect">
            <a:avLst/>
          </a:prstGeom>
        </p:spPr>
      </p:pic>
      <p:sp>
        <p:nvSpPr>
          <p:cNvPr id="71" name="ZoneTexte 70">
            <a:extLst>
              <a:ext uri="{FF2B5EF4-FFF2-40B4-BE49-F238E27FC236}">
                <a16:creationId xmlns:a16="http://schemas.microsoft.com/office/drawing/2014/main" id="{CB244EB7-E1A5-F404-4A79-E5271FF92154}"/>
              </a:ext>
            </a:extLst>
          </p:cNvPr>
          <p:cNvSpPr txBox="1"/>
          <p:nvPr userDrawn="1"/>
        </p:nvSpPr>
        <p:spPr>
          <a:xfrm>
            <a:off x="5213094" y="4848752"/>
            <a:ext cx="16579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Jost" pitchFamily="2" charset="0"/>
              </a:rPr>
              <a:t>www.glimps.fr</a:t>
            </a:r>
          </a:p>
        </p:txBody>
      </p:sp>
      <p:sp>
        <p:nvSpPr>
          <p:cNvPr id="74" name="Rectangle : coins arrondis 73">
            <a:extLst>
              <a:ext uri="{FF2B5EF4-FFF2-40B4-BE49-F238E27FC236}">
                <a16:creationId xmlns:a16="http://schemas.microsoft.com/office/drawing/2014/main" id="{89503392-E57C-235E-E9E9-618AFD2E55E2}"/>
              </a:ext>
            </a:extLst>
          </p:cNvPr>
          <p:cNvSpPr/>
          <p:nvPr userDrawn="1"/>
        </p:nvSpPr>
        <p:spPr>
          <a:xfrm>
            <a:off x="7599706" y="4816231"/>
            <a:ext cx="444500" cy="412750"/>
          </a:xfrm>
          <a:prstGeom prst="roundRect">
            <a:avLst/>
          </a:prstGeom>
          <a:solidFill>
            <a:srgbClr val="ED6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Jost" pitchFamily="2" charset="0"/>
              </a:rPr>
              <a:t> </a:t>
            </a:r>
          </a:p>
        </p:txBody>
      </p:sp>
      <p:pic>
        <p:nvPicPr>
          <p:cNvPr id="75" name="Image 74" descr="Une image contenant cercle, Graphique, logo, conception&#10;&#10;Description générée automatiquement">
            <a:extLst>
              <a:ext uri="{FF2B5EF4-FFF2-40B4-BE49-F238E27FC236}">
                <a16:creationId xmlns:a16="http://schemas.microsoft.com/office/drawing/2014/main" id="{77797931-AAEF-BAAF-EE68-62510C0A13A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926" y="4871536"/>
            <a:ext cx="339420" cy="305964"/>
          </a:xfrm>
          <a:prstGeom prst="rect">
            <a:avLst/>
          </a:prstGeom>
        </p:spPr>
      </p:pic>
      <p:sp>
        <p:nvSpPr>
          <p:cNvPr id="76" name="ZoneTexte 75">
            <a:extLst>
              <a:ext uri="{FF2B5EF4-FFF2-40B4-BE49-F238E27FC236}">
                <a16:creationId xmlns:a16="http://schemas.microsoft.com/office/drawing/2014/main" id="{BB772B3A-9C60-F322-73A5-C399392C24F4}"/>
              </a:ext>
            </a:extLst>
          </p:cNvPr>
          <p:cNvSpPr txBox="1"/>
          <p:nvPr userDrawn="1"/>
        </p:nvSpPr>
        <p:spPr>
          <a:xfrm>
            <a:off x="8098672" y="4732130"/>
            <a:ext cx="28360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Jost" pitchFamily="2" charset="0"/>
              </a:rPr>
              <a:t>1137A Av. des Champs Blancs</a:t>
            </a:r>
          </a:p>
          <a:p>
            <a:r>
              <a:rPr lang="fr-FR" sz="1600" dirty="0">
                <a:latin typeface="Jost" pitchFamily="2" charset="0"/>
              </a:rPr>
              <a:t>35510 Cesson-Sévigné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BCBD22-5E7B-C434-98E0-A5F0AABBD704}"/>
              </a:ext>
            </a:extLst>
          </p:cNvPr>
          <p:cNvSpPr/>
          <p:nvPr userDrawn="1"/>
        </p:nvSpPr>
        <p:spPr>
          <a:xfrm>
            <a:off x="0" y="5881463"/>
            <a:ext cx="12192000" cy="990027"/>
          </a:xfrm>
          <a:prstGeom prst="rect">
            <a:avLst/>
          </a:prstGeom>
          <a:gradFill flip="none" rotWithShape="1">
            <a:gsLst>
              <a:gs pos="0">
                <a:srgbClr val="E52321"/>
              </a:gs>
              <a:gs pos="100000">
                <a:srgbClr val="F9C105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Jost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09C3B6-C6BB-FC7F-F216-3B5E5E9E9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72" y="6197445"/>
            <a:ext cx="1349655" cy="44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77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1D8B92-62ED-4D68-B47B-0CB93C711B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52321"/>
              </a:gs>
              <a:gs pos="100000">
                <a:srgbClr val="F9C105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Jost" pitchFamily="2" charset="0"/>
              </a:rPr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8FC7CE-A6E8-408C-AECC-FAAB60E2B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7676" y="6391098"/>
            <a:ext cx="1632751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ofia Pro Light italic" panose="00000400000000000000" pitchFamily="50" charset="0"/>
              </a:defRPr>
            </a:lvl1pPr>
          </a:lstStyle>
          <a:p>
            <a:fld id="{AD460952-3F98-4597-9CF4-5BF49542660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D90CBC-E77B-445C-8D1D-4DE5CD5EDE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72" y="6255143"/>
            <a:ext cx="1349655" cy="44406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1A89AA14-ACC7-4115-948B-5974F9CF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476E7C5-3BA8-4733-B561-618500D3F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32"/>
            <a:ext cx="10515600" cy="400382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381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obscurité, espace, étoile&#10;&#10;Description générée automatiquement">
            <a:extLst>
              <a:ext uri="{FF2B5EF4-FFF2-40B4-BE49-F238E27FC236}">
                <a16:creationId xmlns:a16="http://schemas.microsoft.com/office/drawing/2014/main" id="{13B67839-3136-9A6C-D7A3-F1BF45D99C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8"/>
            <a:ext cx="12178190" cy="6850232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8FC7CE-A6E8-408C-AECC-FAAB60E2B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7676" y="6391098"/>
            <a:ext cx="1632751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ofia Pro Light italic" panose="00000400000000000000" pitchFamily="50" charset="0"/>
              </a:defRPr>
            </a:lvl1pPr>
          </a:lstStyle>
          <a:p>
            <a:fld id="{AD460952-3F98-4597-9CF4-5BF49542660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A89AA14-ACC7-4115-948B-5974F9CF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49301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476E7C5-3BA8-4733-B561-618500D3F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" y="1872526"/>
            <a:ext cx="10515600" cy="400382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8452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obscurité, espace, étoile&#10;&#10;Description générée automatiquement">
            <a:extLst>
              <a:ext uri="{FF2B5EF4-FFF2-40B4-BE49-F238E27FC236}">
                <a16:creationId xmlns:a16="http://schemas.microsoft.com/office/drawing/2014/main" id="{13B67839-3136-9A6C-D7A3-F1BF45D99C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8"/>
            <a:ext cx="12178190" cy="6850232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8FC7CE-A6E8-408C-AECC-FAAB60E2B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7676" y="6391098"/>
            <a:ext cx="1632751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ofia Pro Light italic" panose="00000400000000000000" pitchFamily="50" charset="0"/>
              </a:defRPr>
            </a:lvl1pPr>
          </a:lstStyle>
          <a:p>
            <a:fld id="{AD460952-3F98-4597-9CF4-5BF49542660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A89AA14-ACC7-4115-948B-5974F9CF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49301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476E7C5-3BA8-4733-B561-618500D3F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" y="1872526"/>
            <a:ext cx="10515600" cy="400382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6533195-99CE-4E39-4916-00CCA8877E06}"/>
              </a:ext>
            </a:extLst>
          </p:cNvPr>
          <p:cNvGrpSpPr/>
          <p:nvPr/>
        </p:nvGrpSpPr>
        <p:grpSpPr>
          <a:xfrm>
            <a:off x="5088799" y="5741317"/>
            <a:ext cx="828720" cy="546120"/>
            <a:chOff x="5088799" y="5741317"/>
            <a:chExt cx="828720" cy="54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43F88DB3-F84F-DE97-E65C-B4B38D8F0674}"/>
                    </a:ext>
                  </a:extLst>
                </p14:cNvPr>
                <p14:cNvContentPartPr/>
                <p14:nvPr userDrawn="1"/>
              </p14:nvContentPartPr>
              <p14:xfrm>
                <a:off x="5434759" y="6287077"/>
                <a:ext cx="1440" cy="360"/>
              </p14:xfrm>
            </p:contentPart>
          </mc:Choice>
          <mc:Fallback xmlns=""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43F88DB3-F84F-DE97-E65C-B4B38D8F067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71759" y="6224077"/>
                  <a:ext cx="12708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Encre 7">
                  <a:extLst>
                    <a:ext uri="{FF2B5EF4-FFF2-40B4-BE49-F238E27FC236}">
                      <a16:creationId xmlns:a16="http://schemas.microsoft.com/office/drawing/2014/main" id="{A7980CEB-949A-5736-D4C8-6ED27B68BDEE}"/>
                    </a:ext>
                  </a:extLst>
                </p14:cNvPr>
                <p14:cNvContentPartPr/>
                <p14:nvPr userDrawn="1"/>
              </p14:nvContentPartPr>
              <p14:xfrm>
                <a:off x="5429719" y="6179797"/>
                <a:ext cx="360" cy="360"/>
              </p14:xfrm>
            </p:contentPart>
          </mc:Choice>
          <mc:Fallback xmlns="">
            <p:pic>
              <p:nvPicPr>
                <p:cNvPr id="8" name="Encre 7">
                  <a:extLst>
                    <a:ext uri="{FF2B5EF4-FFF2-40B4-BE49-F238E27FC236}">
                      <a16:creationId xmlns:a16="http://schemas.microsoft.com/office/drawing/2014/main" id="{A7980CEB-949A-5736-D4C8-6ED27B68BDE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66719" y="611679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Encre 9">
                  <a:extLst>
                    <a:ext uri="{FF2B5EF4-FFF2-40B4-BE49-F238E27FC236}">
                      <a16:creationId xmlns:a16="http://schemas.microsoft.com/office/drawing/2014/main" id="{53B59E27-FBE0-78F9-ACFF-682FCB0AA6CF}"/>
                    </a:ext>
                  </a:extLst>
                </p14:cNvPr>
                <p14:cNvContentPartPr/>
                <p14:nvPr userDrawn="1"/>
              </p14:nvContentPartPr>
              <p14:xfrm>
                <a:off x="5435839" y="6116797"/>
                <a:ext cx="360" cy="36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53B59E27-FBE0-78F9-ACFF-682FCB0AA6C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72839" y="605415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F10ED7D1-80D2-315C-5FAD-A3E7A8220FC0}"/>
                    </a:ext>
                  </a:extLst>
                </p14:cNvPr>
                <p14:cNvContentPartPr/>
                <p14:nvPr userDrawn="1"/>
              </p14:nvContentPartPr>
              <p14:xfrm>
                <a:off x="5429719" y="6072517"/>
                <a:ext cx="360" cy="360"/>
              </p14:xfrm>
            </p:contentPart>
          </mc:Choice>
          <mc:Fallback xmlns=""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F10ED7D1-80D2-315C-5FAD-A3E7A8220FC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66719" y="600951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Encre 13">
                  <a:extLst>
                    <a:ext uri="{FF2B5EF4-FFF2-40B4-BE49-F238E27FC236}">
                      <a16:creationId xmlns:a16="http://schemas.microsoft.com/office/drawing/2014/main" id="{976EDD49-AF6A-B663-B12F-EABA5C2EB040}"/>
                    </a:ext>
                  </a:extLst>
                </p14:cNvPr>
                <p14:cNvContentPartPr/>
                <p14:nvPr userDrawn="1"/>
              </p14:nvContentPartPr>
              <p14:xfrm>
                <a:off x="5353759" y="6053797"/>
                <a:ext cx="360" cy="360"/>
              </p14:xfrm>
            </p:contentPart>
          </mc:Choice>
          <mc:Fallback xmlns="">
            <p:pic>
              <p:nvPicPr>
                <p:cNvPr id="14" name="Encre 13">
                  <a:extLst>
                    <a:ext uri="{FF2B5EF4-FFF2-40B4-BE49-F238E27FC236}">
                      <a16:creationId xmlns:a16="http://schemas.microsoft.com/office/drawing/2014/main" id="{976EDD49-AF6A-B663-B12F-EABA5C2EB04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290759" y="599115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Encre 14">
                  <a:extLst>
                    <a:ext uri="{FF2B5EF4-FFF2-40B4-BE49-F238E27FC236}">
                      <a16:creationId xmlns:a16="http://schemas.microsoft.com/office/drawing/2014/main" id="{90677AC5-9424-1DAA-E6BE-58CAA83C64FC}"/>
                    </a:ext>
                  </a:extLst>
                </p14:cNvPr>
                <p14:cNvContentPartPr/>
                <p14:nvPr userDrawn="1"/>
              </p14:nvContentPartPr>
              <p14:xfrm>
                <a:off x="5295079" y="6173677"/>
                <a:ext cx="2520" cy="360"/>
              </p14:xfrm>
            </p:contentPart>
          </mc:Choice>
          <mc:Fallback xmlns="">
            <p:pic>
              <p:nvPicPr>
                <p:cNvPr id="15" name="Encre 14">
                  <a:extLst>
                    <a:ext uri="{FF2B5EF4-FFF2-40B4-BE49-F238E27FC236}">
                      <a16:creationId xmlns:a16="http://schemas.microsoft.com/office/drawing/2014/main" id="{90677AC5-9424-1DAA-E6BE-58CAA83C64F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232079" y="6110677"/>
                  <a:ext cx="1281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Encre 15">
                  <a:extLst>
                    <a:ext uri="{FF2B5EF4-FFF2-40B4-BE49-F238E27FC236}">
                      <a16:creationId xmlns:a16="http://schemas.microsoft.com/office/drawing/2014/main" id="{C4DB607F-4906-4624-1CB4-9C8344C0733F}"/>
                    </a:ext>
                  </a:extLst>
                </p14:cNvPr>
                <p14:cNvContentPartPr/>
                <p14:nvPr userDrawn="1"/>
              </p14:nvContentPartPr>
              <p14:xfrm>
                <a:off x="5221279" y="6141997"/>
                <a:ext cx="360" cy="360"/>
              </p14:xfrm>
            </p:contentPart>
          </mc:Choice>
          <mc:Fallback xmlns="">
            <p:pic>
              <p:nvPicPr>
                <p:cNvPr id="16" name="Encre 15">
                  <a:extLst>
                    <a:ext uri="{FF2B5EF4-FFF2-40B4-BE49-F238E27FC236}">
                      <a16:creationId xmlns:a16="http://schemas.microsoft.com/office/drawing/2014/main" id="{C4DB607F-4906-4624-1CB4-9C8344C0733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58279" y="607935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5EB6F72D-146E-93E4-2559-8AC0122E0394}"/>
                    </a:ext>
                  </a:extLst>
                </p14:cNvPr>
                <p14:cNvContentPartPr/>
                <p14:nvPr userDrawn="1"/>
              </p14:nvContentPartPr>
              <p14:xfrm>
                <a:off x="5184919" y="6084037"/>
                <a:ext cx="11520" cy="792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5EB6F72D-146E-93E4-2559-8AC0122E039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121919" y="6021397"/>
                  <a:ext cx="13716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" name="Encre 17">
                  <a:extLst>
                    <a:ext uri="{FF2B5EF4-FFF2-40B4-BE49-F238E27FC236}">
                      <a16:creationId xmlns:a16="http://schemas.microsoft.com/office/drawing/2014/main" id="{94C0FD6E-45C7-8665-7192-009F5AE5D040}"/>
                    </a:ext>
                  </a:extLst>
                </p14:cNvPr>
                <p14:cNvContentPartPr/>
                <p14:nvPr userDrawn="1"/>
              </p14:nvContentPartPr>
              <p14:xfrm>
                <a:off x="5140639" y="6035797"/>
                <a:ext cx="5400" cy="18360"/>
              </p14:xfrm>
            </p:contentPart>
          </mc:Choice>
          <mc:Fallback xmlns="">
            <p:pic>
              <p:nvPicPr>
                <p:cNvPr id="18" name="Encre 17">
                  <a:extLst>
                    <a:ext uri="{FF2B5EF4-FFF2-40B4-BE49-F238E27FC236}">
                      <a16:creationId xmlns:a16="http://schemas.microsoft.com/office/drawing/2014/main" id="{94C0FD6E-45C7-8665-7192-009F5AE5D04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77999" y="5973157"/>
                  <a:ext cx="1310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9FA59ECF-0E65-7B29-D6F3-C3855943E4EB}"/>
                    </a:ext>
                  </a:extLst>
                </p14:cNvPr>
                <p14:cNvContentPartPr/>
                <p14:nvPr userDrawn="1"/>
              </p14:nvContentPartPr>
              <p14:xfrm>
                <a:off x="5088799" y="5952997"/>
                <a:ext cx="360" cy="36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9FA59ECF-0E65-7B29-D6F3-C3855943E4E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25799" y="588999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Encre 19">
                  <a:extLst>
                    <a:ext uri="{FF2B5EF4-FFF2-40B4-BE49-F238E27FC236}">
                      <a16:creationId xmlns:a16="http://schemas.microsoft.com/office/drawing/2014/main" id="{F6E8E158-3DE5-7FB7-031B-B64AAB39D7C3}"/>
                    </a:ext>
                  </a:extLst>
                </p14:cNvPr>
                <p14:cNvContentPartPr/>
                <p14:nvPr userDrawn="1"/>
              </p14:nvContentPartPr>
              <p14:xfrm>
                <a:off x="5088799" y="5741317"/>
                <a:ext cx="310680" cy="252720"/>
              </p14:xfrm>
            </p:contentPart>
          </mc:Choice>
          <mc:Fallback xmlns="">
            <p:pic>
              <p:nvPicPr>
                <p:cNvPr id="20" name="Encre 19">
                  <a:extLst>
                    <a:ext uri="{FF2B5EF4-FFF2-40B4-BE49-F238E27FC236}">
                      <a16:creationId xmlns:a16="http://schemas.microsoft.com/office/drawing/2014/main" id="{F6E8E158-3DE5-7FB7-031B-B64AAB39D7C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025799" y="5678317"/>
                  <a:ext cx="43632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Encre 21">
                  <a:extLst>
                    <a:ext uri="{FF2B5EF4-FFF2-40B4-BE49-F238E27FC236}">
                      <a16:creationId xmlns:a16="http://schemas.microsoft.com/office/drawing/2014/main" id="{C3278C0F-7A6A-4F05-A64C-F4AF7A2094BC}"/>
                    </a:ext>
                  </a:extLst>
                </p14:cNvPr>
                <p14:cNvContentPartPr/>
                <p14:nvPr userDrawn="1"/>
              </p14:nvContentPartPr>
              <p14:xfrm>
                <a:off x="5499199" y="5905117"/>
                <a:ext cx="418320" cy="297000"/>
              </p14:xfrm>
            </p:contentPart>
          </mc:Choice>
          <mc:Fallback xmlns="">
            <p:pic>
              <p:nvPicPr>
                <p:cNvPr id="22" name="Encre 21">
                  <a:extLst>
                    <a:ext uri="{FF2B5EF4-FFF2-40B4-BE49-F238E27FC236}">
                      <a16:creationId xmlns:a16="http://schemas.microsoft.com/office/drawing/2014/main" id="{C3278C0F-7A6A-4F05-A64C-F4AF7A2094B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36199" y="5842117"/>
                  <a:ext cx="543960" cy="42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FA581CC5-52B1-91CF-8B2B-5A2001D2308F}"/>
                  </a:ext>
                </a:extLst>
              </p14:cNvPr>
              <p14:cNvContentPartPr/>
              <p14:nvPr userDrawn="1"/>
            </p14:nvContentPartPr>
            <p14:xfrm>
              <a:off x="5971879" y="5901517"/>
              <a:ext cx="423360" cy="2955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FA581CC5-52B1-91CF-8B2B-5A2001D2308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09239" y="5838877"/>
                <a:ext cx="549000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95B45BDA-F806-38B0-10FF-C2587C574148}"/>
                  </a:ext>
                </a:extLst>
              </p14:cNvPr>
              <p14:cNvContentPartPr/>
              <p14:nvPr userDrawn="1"/>
            </p14:nvContentPartPr>
            <p14:xfrm>
              <a:off x="6531679" y="5901877"/>
              <a:ext cx="246600" cy="37584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95B45BDA-F806-38B0-10FF-C2587C57414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68679" y="5838877"/>
                <a:ext cx="372240" cy="50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id="{98B9DF20-A2FA-3B7D-1D74-A461FF37F791}"/>
                  </a:ext>
                </a:extLst>
              </p14:cNvPr>
              <p14:cNvContentPartPr/>
              <p14:nvPr userDrawn="1"/>
            </p14:nvContentPartPr>
            <p14:xfrm>
              <a:off x="6835519" y="5913397"/>
              <a:ext cx="271080" cy="304560"/>
            </p14:xfrm>
          </p:contentPart>
        </mc:Choice>
        <mc:Fallback xmlns=""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98B9DF20-A2FA-3B7D-1D74-A461FF37F79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772519" y="5850397"/>
                <a:ext cx="396720" cy="430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3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73D4D5CE-C168-EAF9-730A-F3FE721819A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799" y="5710340"/>
            <a:ext cx="2073526" cy="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06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147A84-27EC-78FE-BFD9-8A070FC761BD}"/>
              </a:ext>
            </a:extLst>
          </p:cNvPr>
          <p:cNvSpPr/>
          <p:nvPr userDrawn="1"/>
        </p:nvSpPr>
        <p:spPr>
          <a:xfrm>
            <a:off x="0" y="6356350"/>
            <a:ext cx="12192000" cy="572838"/>
          </a:xfrm>
          <a:prstGeom prst="rect">
            <a:avLst/>
          </a:prstGeom>
          <a:gradFill flip="none" rotWithShape="1">
            <a:gsLst>
              <a:gs pos="0">
                <a:srgbClr val="E52321"/>
              </a:gs>
              <a:gs pos="100000">
                <a:srgbClr val="F9C105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Jost" pitchFamily="2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77742DB-6219-42AE-8E3B-03C2ECDE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A5B0C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501EB70-7997-4C3B-BEBD-14EC15705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32"/>
            <a:ext cx="10515600" cy="400382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472FE9D-9F44-4793-AC43-755D2392EB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72" y="6384173"/>
            <a:ext cx="1349655" cy="44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41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CB1B74-1668-488A-8610-9F36AEF29568}"/>
              </a:ext>
            </a:extLst>
          </p:cNvPr>
          <p:cNvSpPr/>
          <p:nvPr userDrawn="1"/>
        </p:nvSpPr>
        <p:spPr>
          <a:xfrm>
            <a:off x="0" y="6356350"/>
            <a:ext cx="12192000" cy="572838"/>
          </a:xfrm>
          <a:prstGeom prst="rect">
            <a:avLst/>
          </a:prstGeom>
          <a:gradFill flip="none" rotWithShape="1">
            <a:gsLst>
              <a:gs pos="0">
                <a:srgbClr val="E52321"/>
              </a:gs>
              <a:gs pos="100000">
                <a:srgbClr val="F9C105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Jost" pitchFamily="2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77742DB-6219-42AE-8E3B-03C2ECDE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A5B0C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501EB70-7997-4C3B-BEBD-14EC15705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32"/>
            <a:ext cx="10515600" cy="400382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472FE9D-9F44-4793-AC43-755D2392EB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172" y="6426640"/>
            <a:ext cx="1349655" cy="44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3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5C07F302-0C18-1CA9-CD79-002A19922CD8}"/>
              </a:ext>
            </a:extLst>
          </p:cNvPr>
          <p:cNvSpPr txBox="1"/>
          <p:nvPr userDrawn="1"/>
        </p:nvSpPr>
        <p:spPr>
          <a:xfrm>
            <a:off x="1088689" y="757866"/>
            <a:ext cx="1001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EA5B0C"/>
                </a:solidFill>
                <a:latin typeface="Jost" pitchFamily="2" charset="0"/>
              </a:rPr>
              <a:t>Cas D’usage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343C3D2-AFEC-D448-B61E-5405ABCE32A9}"/>
              </a:ext>
            </a:extLst>
          </p:cNvPr>
          <p:cNvGrpSpPr/>
          <p:nvPr userDrawn="1"/>
        </p:nvGrpSpPr>
        <p:grpSpPr>
          <a:xfrm>
            <a:off x="3159035" y="-58582"/>
            <a:ext cx="5873925" cy="954105"/>
            <a:chOff x="2623539" y="130707"/>
            <a:chExt cx="5873925" cy="954105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CC6BFB1-A6A1-3417-9BFB-81943F33E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3539" y="130707"/>
              <a:ext cx="2493489" cy="954105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FA949B2-4028-0CCD-8831-0B5BB62C83B3}"/>
                </a:ext>
              </a:extLst>
            </p:cNvPr>
            <p:cNvSpPr txBox="1"/>
            <p:nvPr/>
          </p:nvSpPr>
          <p:spPr>
            <a:xfrm>
              <a:off x="4781230" y="257869"/>
              <a:ext cx="37162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dirty="0">
                  <a:solidFill>
                    <a:srgbClr val="EA5B0C"/>
                  </a:solidFill>
                  <a:latin typeface="Jost" pitchFamily="2" charset="0"/>
                </a:rPr>
                <a:t>MALWARE</a:t>
              </a:r>
            </a:p>
          </p:txBody>
        </p:sp>
      </p:grpSp>
      <p:pic>
        <p:nvPicPr>
          <p:cNvPr id="41" name="Image 40" descr="Une image contenant capture d’écran, Rectangle, carré, Caractère coloré&#10;&#10;Description générée automatiquement">
            <a:extLst>
              <a:ext uri="{FF2B5EF4-FFF2-40B4-BE49-F238E27FC236}">
                <a16:creationId xmlns:a16="http://schemas.microsoft.com/office/drawing/2014/main" id="{DC84BF3E-1784-8FB9-D22F-D91990E56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86" y="1261934"/>
            <a:ext cx="11656291" cy="4936506"/>
          </a:xfrm>
          <a:prstGeom prst="rect">
            <a:avLst/>
          </a:prstGeom>
        </p:spPr>
      </p:pic>
      <p:pic>
        <p:nvPicPr>
          <p:cNvPr id="42" name="Graphique 41">
            <a:extLst>
              <a:ext uri="{FF2B5EF4-FFF2-40B4-BE49-F238E27FC236}">
                <a16:creationId xmlns:a16="http://schemas.microsoft.com/office/drawing/2014/main" id="{2CD5902B-0F8C-18DB-77D3-217B184A5A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59218" y="1503247"/>
            <a:ext cx="807128" cy="816668"/>
          </a:xfrm>
          <a:prstGeom prst="rect">
            <a:avLst/>
          </a:prstGeom>
        </p:spPr>
      </p:pic>
      <p:pic>
        <p:nvPicPr>
          <p:cNvPr id="43" name="Graphique 42">
            <a:extLst>
              <a:ext uri="{FF2B5EF4-FFF2-40B4-BE49-F238E27FC236}">
                <a16:creationId xmlns:a16="http://schemas.microsoft.com/office/drawing/2014/main" id="{77AC12DA-3BC0-786B-2D6E-3E21B619C5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68350" y="1501963"/>
            <a:ext cx="748346" cy="739975"/>
          </a:xfrm>
          <a:prstGeom prst="rect">
            <a:avLst/>
          </a:prstGeom>
        </p:spPr>
      </p:pic>
      <p:pic>
        <p:nvPicPr>
          <p:cNvPr id="44" name="Graphique 43">
            <a:extLst>
              <a:ext uri="{FF2B5EF4-FFF2-40B4-BE49-F238E27FC236}">
                <a16:creationId xmlns:a16="http://schemas.microsoft.com/office/drawing/2014/main" id="{5A7B26D1-74DB-5A6C-2876-749BD831649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82297" y="1485225"/>
            <a:ext cx="748346" cy="700805"/>
          </a:xfrm>
          <a:prstGeom prst="rect">
            <a:avLst/>
          </a:prstGeom>
        </p:spPr>
      </p:pic>
      <p:pic>
        <p:nvPicPr>
          <p:cNvPr id="45" name="Graphique 44">
            <a:extLst>
              <a:ext uri="{FF2B5EF4-FFF2-40B4-BE49-F238E27FC236}">
                <a16:creationId xmlns:a16="http://schemas.microsoft.com/office/drawing/2014/main" id="{BC636C96-A6EB-3C72-B6E5-0F53E899A46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98982" y="3972993"/>
            <a:ext cx="748346" cy="757794"/>
          </a:xfrm>
          <a:prstGeom prst="rect">
            <a:avLst/>
          </a:prstGeom>
        </p:spPr>
      </p:pic>
      <p:pic>
        <p:nvPicPr>
          <p:cNvPr id="46" name="Image 45" descr="Une image contenant texte&#10;&#10;Description générée automatiquement">
            <a:extLst>
              <a:ext uri="{FF2B5EF4-FFF2-40B4-BE49-F238E27FC236}">
                <a16:creationId xmlns:a16="http://schemas.microsoft.com/office/drawing/2014/main" id="{9E66DBB8-ABAE-6334-07B8-2F25447B63F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713" y="3855200"/>
            <a:ext cx="1009650" cy="1009650"/>
          </a:xfrm>
          <a:prstGeom prst="rect">
            <a:avLst/>
          </a:prstGeom>
        </p:spPr>
      </p:pic>
      <p:sp>
        <p:nvSpPr>
          <p:cNvPr id="47" name="Espace réservé du contenu 2">
            <a:extLst>
              <a:ext uri="{FF2B5EF4-FFF2-40B4-BE49-F238E27FC236}">
                <a16:creationId xmlns:a16="http://schemas.microsoft.com/office/drawing/2014/main" id="{F9B6AA80-0133-82BC-23FB-A6C275D7E92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54610" y="2768708"/>
            <a:ext cx="3130744" cy="6275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2" name="Espace réservé du contenu 2">
            <a:extLst>
              <a:ext uri="{FF2B5EF4-FFF2-40B4-BE49-F238E27FC236}">
                <a16:creationId xmlns:a16="http://schemas.microsoft.com/office/drawing/2014/main" id="{3E873741-3351-B2F0-D5DD-2E066A0D8406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54610" y="2293573"/>
            <a:ext cx="3130744" cy="4288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400" b="1" kern="1200" dirty="0">
                <a:solidFill>
                  <a:srgbClr val="EA5B0C"/>
                </a:solidFill>
                <a:latin typeface="Sofia Pro Black" panose="00000A00000000000000" pitchFamily="50" charset="0"/>
                <a:ea typeface="Jost" pitchFamily="2" charset="0"/>
                <a:cs typeface="+mn-cs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3" name="Espace réservé du contenu 2">
            <a:extLst>
              <a:ext uri="{FF2B5EF4-FFF2-40B4-BE49-F238E27FC236}">
                <a16:creationId xmlns:a16="http://schemas.microsoft.com/office/drawing/2014/main" id="{BF0F12B9-75DC-58D7-580C-24A133ACA43D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558949" y="2787927"/>
            <a:ext cx="3130744" cy="6275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4" name="Espace réservé du contenu 2">
            <a:extLst>
              <a:ext uri="{FF2B5EF4-FFF2-40B4-BE49-F238E27FC236}">
                <a16:creationId xmlns:a16="http://schemas.microsoft.com/office/drawing/2014/main" id="{46A341B4-449B-ABF8-1496-AC92C043F92E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558949" y="2312792"/>
            <a:ext cx="3130744" cy="4288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400" b="1" kern="1200" dirty="0">
                <a:solidFill>
                  <a:srgbClr val="EA5B0C"/>
                </a:solidFill>
                <a:latin typeface="Sofia Pro Black" panose="00000A00000000000000" pitchFamily="50" charset="0"/>
                <a:ea typeface="Jost" pitchFamily="2" charset="0"/>
                <a:cs typeface="+mn-cs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5" name="Espace réservé du contenu 2">
            <a:extLst>
              <a:ext uri="{FF2B5EF4-FFF2-40B4-BE49-F238E27FC236}">
                <a16:creationId xmlns:a16="http://schemas.microsoft.com/office/drawing/2014/main" id="{8B194570-0B46-4003-223D-7D2B2E02A6CC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279127" y="2771374"/>
            <a:ext cx="3130744" cy="6275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6" name="Espace réservé du contenu 2">
            <a:extLst>
              <a:ext uri="{FF2B5EF4-FFF2-40B4-BE49-F238E27FC236}">
                <a16:creationId xmlns:a16="http://schemas.microsoft.com/office/drawing/2014/main" id="{DDD28559-9575-51DA-56BF-7F4E1CACC2D0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8279127" y="2296239"/>
            <a:ext cx="3130744" cy="4288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400" b="1" kern="1200" dirty="0">
                <a:solidFill>
                  <a:srgbClr val="EA5B0C"/>
                </a:solidFill>
                <a:latin typeface="Sofia Pro Black" panose="00000A00000000000000" pitchFamily="50" charset="0"/>
                <a:ea typeface="Jost" pitchFamily="2" charset="0"/>
                <a:cs typeface="+mn-cs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7" name="Espace réservé du contenu 2">
            <a:extLst>
              <a:ext uri="{FF2B5EF4-FFF2-40B4-BE49-F238E27FC236}">
                <a16:creationId xmlns:a16="http://schemas.microsoft.com/office/drawing/2014/main" id="{11F8A9D1-F021-B68F-CE6A-B47E34131B63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2706500" y="5273635"/>
            <a:ext cx="3130744" cy="6275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8" name="Espace réservé du contenu 2">
            <a:extLst>
              <a:ext uri="{FF2B5EF4-FFF2-40B4-BE49-F238E27FC236}">
                <a16:creationId xmlns:a16="http://schemas.microsoft.com/office/drawing/2014/main" id="{186B1245-BDAA-1B5A-4825-5A6822C8BF1D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2706500" y="4798500"/>
            <a:ext cx="3130744" cy="4288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400" b="1" kern="1200" dirty="0">
                <a:solidFill>
                  <a:srgbClr val="EA5B0C"/>
                </a:solidFill>
                <a:latin typeface="Sofia Pro Black" panose="00000A00000000000000" pitchFamily="50" charset="0"/>
                <a:ea typeface="Jost" pitchFamily="2" charset="0"/>
                <a:cs typeface="+mn-cs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9" name="Espace réservé du contenu 2">
            <a:extLst>
              <a:ext uri="{FF2B5EF4-FFF2-40B4-BE49-F238E27FC236}">
                <a16:creationId xmlns:a16="http://schemas.microsoft.com/office/drawing/2014/main" id="{0644E1DE-C158-9E59-62E4-9756B6F22D19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6507783" y="5273635"/>
            <a:ext cx="3130744" cy="6275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0" name="Espace réservé du contenu 2">
            <a:extLst>
              <a:ext uri="{FF2B5EF4-FFF2-40B4-BE49-F238E27FC236}">
                <a16:creationId xmlns:a16="http://schemas.microsoft.com/office/drawing/2014/main" id="{BB1D39A9-3EBE-7A22-3455-9122CD0F6BC5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6507783" y="4798500"/>
            <a:ext cx="3130744" cy="4288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400" b="1" kern="1200" dirty="0">
                <a:solidFill>
                  <a:srgbClr val="EA5B0C"/>
                </a:solidFill>
                <a:latin typeface="Sofia Pro Black" panose="00000A00000000000000" pitchFamily="50" charset="0"/>
                <a:ea typeface="Jost" pitchFamily="2" charset="0"/>
                <a:cs typeface="+mn-cs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54B9C2-B9AD-290C-9FCC-E9E6108B675E}"/>
              </a:ext>
            </a:extLst>
          </p:cNvPr>
          <p:cNvSpPr/>
          <p:nvPr userDrawn="1"/>
        </p:nvSpPr>
        <p:spPr>
          <a:xfrm>
            <a:off x="0" y="6285162"/>
            <a:ext cx="12192000" cy="572838"/>
          </a:xfrm>
          <a:prstGeom prst="rect">
            <a:avLst/>
          </a:prstGeom>
          <a:gradFill flip="none" rotWithShape="1">
            <a:gsLst>
              <a:gs pos="0">
                <a:srgbClr val="E52321"/>
              </a:gs>
              <a:gs pos="100000">
                <a:srgbClr val="F9C105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Jost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A14095-48C0-FFBC-AFFC-B05174800FE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172" y="6355452"/>
            <a:ext cx="1349655" cy="44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29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B8F7BC1-5DEC-E72E-2AA8-12699F3D1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78" y="4318094"/>
            <a:ext cx="828467" cy="8958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7FC3C0F-8FE5-9670-1F7B-FCBF5C8FF0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825" y="2309412"/>
            <a:ext cx="974248" cy="105351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3E20BAA-59D2-3A72-671D-D9F06D33B0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76" y="3874466"/>
            <a:ext cx="920082" cy="922291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1F83847B-0F73-7331-661F-1758E0746BC6}"/>
              </a:ext>
            </a:extLst>
          </p:cNvPr>
          <p:cNvGrpSpPr/>
          <p:nvPr userDrawn="1"/>
        </p:nvGrpSpPr>
        <p:grpSpPr>
          <a:xfrm>
            <a:off x="3539526" y="2537686"/>
            <a:ext cx="834565" cy="800620"/>
            <a:chOff x="3833571" y="2807855"/>
            <a:chExt cx="834565" cy="800620"/>
          </a:xfrm>
        </p:grpSpPr>
        <p:sp>
          <p:nvSpPr>
            <p:cNvPr id="14" name="Organigramme : Connecteur 13">
              <a:extLst>
                <a:ext uri="{FF2B5EF4-FFF2-40B4-BE49-F238E27FC236}">
                  <a16:creationId xmlns:a16="http://schemas.microsoft.com/office/drawing/2014/main" id="{2D135CB1-18E1-723F-C06D-FC0FBE1B54C9}"/>
                </a:ext>
              </a:extLst>
            </p:cNvPr>
            <p:cNvSpPr/>
            <p:nvPr/>
          </p:nvSpPr>
          <p:spPr>
            <a:xfrm>
              <a:off x="4567640" y="3156081"/>
              <a:ext cx="100496" cy="100496"/>
            </a:xfrm>
            <a:prstGeom prst="flowChartConnector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0000"/>
                </a:solidFill>
                <a:latin typeface="Jost" pitchFamily="2" charset="0"/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6036A3D3-BA2C-91D1-FF14-D56E8C40A1B7}"/>
                </a:ext>
              </a:extLst>
            </p:cNvPr>
            <p:cNvCxnSpPr/>
            <p:nvPr/>
          </p:nvCxnSpPr>
          <p:spPr>
            <a:xfrm flipH="1">
              <a:off x="3833571" y="3208165"/>
              <a:ext cx="784317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CF59C20C-F4A2-A74A-2892-31AB6545C969}"/>
                </a:ext>
              </a:extLst>
            </p:cNvPr>
            <p:cNvCxnSpPr/>
            <p:nvPr/>
          </p:nvCxnSpPr>
          <p:spPr>
            <a:xfrm>
              <a:off x="3842611" y="2807855"/>
              <a:ext cx="0" cy="8006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5B029F6-210D-7E5D-86F1-2E1A60992229}"/>
              </a:ext>
            </a:extLst>
          </p:cNvPr>
          <p:cNvGrpSpPr/>
          <p:nvPr userDrawn="1"/>
        </p:nvGrpSpPr>
        <p:grpSpPr>
          <a:xfrm>
            <a:off x="3547311" y="4335611"/>
            <a:ext cx="834565" cy="800620"/>
            <a:chOff x="3833571" y="2807855"/>
            <a:chExt cx="834565" cy="800620"/>
          </a:xfrm>
        </p:grpSpPr>
        <p:sp>
          <p:nvSpPr>
            <p:cNvPr id="18" name="Organigramme : Connecteur 17">
              <a:extLst>
                <a:ext uri="{FF2B5EF4-FFF2-40B4-BE49-F238E27FC236}">
                  <a16:creationId xmlns:a16="http://schemas.microsoft.com/office/drawing/2014/main" id="{9CB7FBEE-6C99-2FF7-14F1-BC2BF572137A}"/>
                </a:ext>
              </a:extLst>
            </p:cNvPr>
            <p:cNvSpPr/>
            <p:nvPr/>
          </p:nvSpPr>
          <p:spPr>
            <a:xfrm>
              <a:off x="4567640" y="3156081"/>
              <a:ext cx="100496" cy="100496"/>
            </a:xfrm>
            <a:prstGeom prst="flowChartConnector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0000"/>
                </a:solidFill>
                <a:latin typeface="Jost" pitchFamily="2" charset="0"/>
              </a:endParaRP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4162F77A-C06D-E3B7-D3B0-56E1E365FE15}"/>
                </a:ext>
              </a:extLst>
            </p:cNvPr>
            <p:cNvCxnSpPr/>
            <p:nvPr/>
          </p:nvCxnSpPr>
          <p:spPr>
            <a:xfrm flipH="1">
              <a:off x="3833571" y="3208165"/>
              <a:ext cx="784317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D6D1A68D-70F9-9335-98EA-2F8EF661BCE3}"/>
                </a:ext>
              </a:extLst>
            </p:cNvPr>
            <p:cNvCxnSpPr/>
            <p:nvPr/>
          </p:nvCxnSpPr>
          <p:spPr>
            <a:xfrm>
              <a:off x="3842611" y="2807855"/>
              <a:ext cx="0" cy="8006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9027336-C29C-B21B-67FB-1D3AC70A5707}"/>
              </a:ext>
            </a:extLst>
          </p:cNvPr>
          <p:cNvGrpSpPr/>
          <p:nvPr userDrawn="1"/>
        </p:nvGrpSpPr>
        <p:grpSpPr>
          <a:xfrm rot="10800000">
            <a:off x="8035856" y="2537686"/>
            <a:ext cx="834565" cy="800620"/>
            <a:chOff x="3833571" y="2807855"/>
            <a:chExt cx="834565" cy="800620"/>
          </a:xfrm>
        </p:grpSpPr>
        <p:sp>
          <p:nvSpPr>
            <p:cNvPr id="22" name="Organigramme : Connecteur 21">
              <a:extLst>
                <a:ext uri="{FF2B5EF4-FFF2-40B4-BE49-F238E27FC236}">
                  <a16:creationId xmlns:a16="http://schemas.microsoft.com/office/drawing/2014/main" id="{B0489D31-D15D-F4E4-99BC-1E5D8773FC34}"/>
                </a:ext>
              </a:extLst>
            </p:cNvPr>
            <p:cNvSpPr/>
            <p:nvPr/>
          </p:nvSpPr>
          <p:spPr>
            <a:xfrm>
              <a:off x="4567640" y="3156081"/>
              <a:ext cx="100496" cy="100496"/>
            </a:xfrm>
            <a:prstGeom prst="flowChartConnector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0000"/>
                </a:solidFill>
                <a:latin typeface="Jost" pitchFamily="2" charset="0"/>
              </a:endParaRPr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EF6A0FC3-E25B-CF0E-4DF9-312C652AEF9F}"/>
                </a:ext>
              </a:extLst>
            </p:cNvPr>
            <p:cNvCxnSpPr/>
            <p:nvPr/>
          </p:nvCxnSpPr>
          <p:spPr>
            <a:xfrm flipH="1">
              <a:off x="3833571" y="3208165"/>
              <a:ext cx="784317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9EC0D222-8EFE-8483-DF17-67D1E4BF98DD}"/>
                </a:ext>
              </a:extLst>
            </p:cNvPr>
            <p:cNvCxnSpPr/>
            <p:nvPr/>
          </p:nvCxnSpPr>
          <p:spPr>
            <a:xfrm>
              <a:off x="3842611" y="2807855"/>
              <a:ext cx="0" cy="8006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re 1">
            <a:extLst>
              <a:ext uri="{FF2B5EF4-FFF2-40B4-BE49-F238E27FC236}">
                <a16:creationId xmlns:a16="http://schemas.microsoft.com/office/drawing/2014/main" id="{97267731-A229-2FDF-1398-55D5859FD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7233"/>
            <a:ext cx="10515600" cy="112549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EA5B0C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B8AE99C2-1EA4-A1BE-BC8E-6F1D5E7BA27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235" y="1941974"/>
            <a:ext cx="3429141" cy="800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965FDB86-2D47-5855-A8D8-31928E254D2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85062" y="4658858"/>
            <a:ext cx="3051549" cy="800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3BA8AA8B-8679-7CF9-D7A8-10F0C6D72D1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862999" y="3260355"/>
            <a:ext cx="3051549" cy="800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1FF6B571-472E-F9E9-0CB4-09BFE6ED09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72" y="6255143"/>
            <a:ext cx="1349655" cy="44406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67F2025-07C3-B6F3-6568-DF9BBE0418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172" y="6426640"/>
            <a:ext cx="1349655" cy="4440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516D73-557B-3B49-4EA3-A51FE7FC81AB}"/>
              </a:ext>
            </a:extLst>
          </p:cNvPr>
          <p:cNvSpPr/>
          <p:nvPr userDrawn="1"/>
        </p:nvSpPr>
        <p:spPr>
          <a:xfrm>
            <a:off x="0" y="6285162"/>
            <a:ext cx="12192000" cy="572838"/>
          </a:xfrm>
          <a:prstGeom prst="rect">
            <a:avLst/>
          </a:prstGeom>
          <a:gradFill flip="none" rotWithShape="1">
            <a:gsLst>
              <a:gs pos="0">
                <a:srgbClr val="E52321"/>
              </a:gs>
              <a:gs pos="100000">
                <a:srgbClr val="F9C105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Jost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EF1F444-4180-C336-33E0-79A94A40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172" y="6355452"/>
            <a:ext cx="1349655" cy="444060"/>
          </a:xfrm>
          <a:prstGeom prst="rect">
            <a:avLst/>
          </a:prstGeom>
        </p:spPr>
      </p:pic>
      <p:grpSp>
        <p:nvGrpSpPr>
          <p:cNvPr id="2" name="Groupe 16">
            <a:extLst>
              <a:ext uri="{FF2B5EF4-FFF2-40B4-BE49-F238E27FC236}">
                <a16:creationId xmlns:a16="http://schemas.microsoft.com/office/drawing/2014/main" id="{7085D825-270A-964F-C264-85395D62639D}"/>
              </a:ext>
            </a:extLst>
          </p:cNvPr>
          <p:cNvGrpSpPr>
            <a:grpSpLocks/>
          </p:cNvGrpSpPr>
          <p:nvPr userDrawn="1"/>
        </p:nvGrpSpPr>
        <p:grpSpPr bwMode="auto">
          <a:xfrm rot="-1061306">
            <a:off x="4293833" y="1983975"/>
            <a:ext cx="3391111" cy="3914571"/>
            <a:chOff x="4396753" y="742292"/>
            <a:chExt cx="4014555" cy="4635898"/>
          </a:xfrm>
        </p:grpSpPr>
        <p:sp>
          <p:nvSpPr>
            <p:cNvPr id="3" name="Larme 2">
              <a:extLst>
                <a:ext uri="{FF2B5EF4-FFF2-40B4-BE49-F238E27FC236}">
                  <a16:creationId xmlns:a16="http://schemas.microsoft.com/office/drawing/2014/main" id="{8504CD8B-6F8F-FFB6-5FD9-2023A0D3695B}"/>
                </a:ext>
              </a:extLst>
            </p:cNvPr>
            <p:cNvSpPr/>
            <p:nvPr/>
          </p:nvSpPr>
          <p:spPr>
            <a:xfrm rot="1061306">
              <a:off x="4395965" y="2773667"/>
              <a:ext cx="1939919" cy="1940608"/>
            </a:xfrm>
            <a:prstGeom prst="teardrop">
              <a:avLst/>
            </a:prstGeom>
            <a:solidFill>
              <a:srgbClr val="EA5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latin typeface="Jost" pitchFamily="2" charset="0"/>
              </a:endParaRPr>
            </a:p>
          </p:txBody>
        </p:sp>
        <p:sp>
          <p:nvSpPr>
            <p:cNvPr id="25" name="Larme 24">
              <a:extLst>
                <a:ext uri="{FF2B5EF4-FFF2-40B4-BE49-F238E27FC236}">
                  <a16:creationId xmlns:a16="http://schemas.microsoft.com/office/drawing/2014/main" id="{091CD2F5-5015-3FD6-AFB4-B89A99C1F786}"/>
                </a:ext>
              </a:extLst>
            </p:cNvPr>
            <p:cNvSpPr/>
            <p:nvPr/>
          </p:nvSpPr>
          <p:spPr>
            <a:xfrm rot="17261306">
              <a:off x="6468434" y="3435304"/>
              <a:ext cx="1940608" cy="1939919"/>
            </a:xfrm>
            <a:prstGeom prst="teardrop">
              <a:avLst/>
            </a:prstGeom>
            <a:solidFill>
              <a:srgbClr val="EA5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latin typeface="Jost" pitchFamily="2" charset="0"/>
              </a:endParaRPr>
            </a:p>
          </p:txBody>
        </p:sp>
        <p:sp>
          <p:nvSpPr>
            <p:cNvPr id="26" name="Larme 25">
              <a:extLst>
                <a:ext uri="{FF2B5EF4-FFF2-40B4-BE49-F238E27FC236}">
                  <a16:creationId xmlns:a16="http://schemas.microsoft.com/office/drawing/2014/main" id="{59EC6F5F-521C-D5A6-EF3E-BB8312B1CF7E}"/>
                </a:ext>
              </a:extLst>
            </p:cNvPr>
            <p:cNvSpPr/>
            <p:nvPr/>
          </p:nvSpPr>
          <p:spPr>
            <a:xfrm rot="6461306">
              <a:off x="5072115" y="740749"/>
              <a:ext cx="1940608" cy="1939919"/>
            </a:xfrm>
            <a:prstGeom prst="teardrop">
              <a:avLst/>
            </a:prstGeom>
            <a:solidFill>
              <a:srgbClr val="EA5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latin typeface="Jost" pitchFamily="2" charset="0"/>
              </a:endParaRPr>
            </a:p>
          </p:txBody>
        </p:sp>
      </p:grpSp>
      <p:sp>
        <p:nvSpPr>
          <p:cNvPr id="34" name="Larme 33">
            <a:extLst>
              <a:ext uri="{FF2B5EF4-FFF2-40B4-BE49-F238E27FC236}">
                <a16:creationId xmlns:a16="http://schemas.microsoft.com/office/drawing/2014/main" id="{8249E56A-B383-FE21-6EBC-D751A17CDD2A}"/>
              </a:ext>
            </a:extLst>
          </p:cNvPr>
          <p:cNvSpPr/>
          <p:nvPr userDrawn="1"/>
        </p:nvSpPr>
        <p:spPr>
          <a:xfrm rot="10800000">
            <a:off x="6344290" y="2151816"/>
            <a:ext cx="1578914" cy="1576070"/>
          </a:xfrm>
          <a:prstGeom prst="teardrop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Jost" pitchFamily="2" charset="0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C0975DF8-6D60-AEA6-A1DF-4833360473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01" y="4191027"/>
            <a:ext cx="828467" cy="89587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24BA492-1B47-3E2D-818A-EDDA7B09884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490" y="2404741"/>
            <a:ext cx="974248" cy="1053513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8574963B-8552-3747-490E-23E52F67E3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18" y="4209599"/>
            <a:ext cx="920082" cy="922291"/>
          </a:xfrm>
          <a:prstGeom prst="rect">
            <a:avLst/>
          </a:prstGeom>
        </p:spPr>
      </p:pic>
      <p:pic>
        <p:nvPicPr>
          <p:cNvPr id="39" name="Image 38" descr="Une image contenant symbole, Police, Graphique, conception&#10;&#10;Description générée automatiquement">
            <a:extLst>
              <a:ext uri="{FF2B5EF4-FFF2-40B4-BE49-F238E27FC236}">
                <a16:creationId xmlns:a16="http://schemas.microsoft.com/office/drawing/2014/main" id="{DC8B8CF6-C20F-3AF8-C724-7C2FCEFDDAF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35" y="2510923"/>
            <a:ext cx="750916" cy="852001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A20255AA-289F-0F67-8422-754BF2420FF5}"/>
              </a:ext>
            </a:extLst>
          </p:cNvPr>
          <p:cNvGrpSpPr/>
          <p:nvPr userDrawn="1"/>
        </p:nvGrpSpPr>
        <p:grpSpPr>
          <a:xfrm rot="10800000">
            <a:off x="8041845" y="4335025"/>
            <a:ext cx="834565" cy="800620"/>
            <a:chOff x="3833571" y="2807855"/>
            <a:chExt cx="834565" cy="800620"/>
          </a:xfrm>
        </p:grpSpPr>
        <p:sp>
          <p:nvSpPr>
            <p:cNvPr id="41" name="Organigramme : Connecteur 40">
              <a:extLst>
                <a:ext uri="{FF2B5EF4-FFF2-40B4-BE49-F238E27FC236}">
                  <a16:creationId xmlns:a16="http://schemas.microsoft.com/office/drawing/2014/main" id="{86A3E441-3FFC-76A1-4404-5FC67065AC94}"/>
                </a:ext>
              </a:extLst>
            </p:cNvPr>
            <p:cNvSpPr/>
            <p:nvPr/>
          </p:nvSpPr>
          <p:spPr>
            <a:xfrm>
              <a:off x="4567640" y="3156081"/>
              <a:ext cx="100496" cy="100496"/>
            </a:xfrm>
            <a:prstGeom prst="flowChartConnector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0000"/>
                </a:solidFill>
                <a:latin typeface="Jost" pitchFamily="2" charset="0"/>
              </a:endParaRPr>
            </a:p>
          </p:txBody>
        </p: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B1F8EEE5-CD5C-2A52-A908-D43F2D9FFC87}"/>
                </a:ext>
              </a:extLst>
            </p:cNvPr>
            <p:cNvCxnSpPr/>
            <p:nvPr/>
          </p:nvCxnSpPr>
          <p:spPr>
            <a:xfrm flipH="1">
              <a:off x="3833571" y="3208165"/>
              <a:ext cx="784317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48994B1E-D5C3-F266-F79A-E0804978BE73}"/>
                </a:ext>
              </a:extLst>
            </p:cNvPr>
            <p:cNvCxnSpPr/>
            <p:nvPr/>
          </p:nvCxnSpPr>
          <p:spPr>
            <a:xfrm>
              <a:off x="3842611" y="2807855"/>
              <a:ext cx="0" cy="8006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6938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A7DC44-7EC5-5B28-FC06-48705A2EEA2A}"/>
              </a:ext>
            </a:extLst>
          </p:cNvPr>
          <p:cNvSpPr/>
          <p:nvPr userDrawn="1"/>
        </p:nvSpPr>
        <p:spPr>
          <a:xfrm>
            <a:off x="1" y="0"/>
            <a:ext cx="4908883" cy="6858000"/>
          </a:xfrm>
          <a:prstGeom prst="rect">
            <a:avLst/>
          </a:prstGeom>
          <a:gradFill flip="none" rotWithShape="1">
            <a:gsLst>
              <a:gs pos="0">
                <a:srgbClr val="E52321"/>
              </a:gs>
              <a:gs pos="100000">
                <a:srgbClr val="F9C105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 pitchFamily="2" charset="0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23A93B-D95F-F31A-BE76-AF298C2F828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836021" y="643278"/>
            <a:ext cx="6013343" cy="58268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09616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2278C240-337D-452A-B436-F2559AE49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A5B0C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82BC448C-F2F7-C29E-FF4F-44212A83A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32"/>
            <a:ext cx="10515600" cy="400382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pic>
        <p:nvPicPr>
          <p:cNvPr id="2" name="Image 1" descr="Une image contenant orange, capture d’écran, Graphique, Caractère coloré&#10;&#10;Description générée automatiquement">
            <a:extLst>
              <a:ext uri="{FF2B5EF4-FFF2-40B4-BE49-F238E27FC236}">
                <a16:creationId xmlns:a16="http://schemas.microsoft.com/office/drawing/2014/main" id="{621806D3-1221-1858-2FB2-09B42E2386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840" y="-1"/>
            <a:ext cx="1467571" cy="6857999"/>
          </a:xfrm>
          <a:prstGeom prst="rect">
            <a:avLst/>
          </a:prstGeom>
        </p:spPr>
      </p:pic>
      <p:pic>
        <p:nvPicPr>
          <p:cNvPr id="5" name="Image 4" descr="Une image contenant orange, capture d’écran, Graphique, Caractère coloré&#10;&#10;Description générée automatiquement">
            <a:extLst>
              <a:ext uri="{FF2B5EF4-FFF2-40B4-BE49-F238E27FC236}">
                <a16:creationId xmlns:a16="http://schemas.microsoft.com/office/drawing/2014/main" id="{59E27232-D4B0-B877-20F3-56CEEF106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201850">
            <a:off x="-274653" y="3452952"/>
            <a:ext cx="586818" cy="35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9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2278C240-337D-452A-B436-F2559AE49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A5B0C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82BC448C-F2F7-C29E-FF4F-44212A83A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32"/>
            <a:ext cx="10515600" cy="400382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pic>
        <p:nvPicPr>
          <p:cNvPr id="3" name="Image 2" descr="Une image contenant orange, capture d’écran, Graphique, Caractère coloré&#10;&#10;Description générée automatiquement">
            <a:extLst>
              <a:ext uri="{FF2B5EF4-FFF2-40B4-BE49-F238E27FC236}">
                <a16:creationId xmlns:a16="http://schemas.microsoft.com/office/drawing/2014/main" id="{D23BD9E3-B507-48AF-2CFB-C5947BBEE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840" y="-1"/>
            <a:ext cx="146757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87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Graphique, orange, graphisme, conception&#10;&#10;Description générée automatiquement">
            <a:extLst>
              <a:ext uri="{FF2B5EF4-FFF2-40B4-BE49-F238E27FC236}">
                <a16:creationId xmlns:a16="http://schemas.microsoft.com/office/drawing/2014/main" id="{38210EE6-1DC0-54A9-40D0-23E355877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1381" y="1"/>
            <a:ext cx="1150620" cy="685800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C513DB8F-1A4F-951E-9D33-0DC43E4A8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A5B0C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AAE3F7F-91F9-A23D-5CCB-C4CB03334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32"/>
            <a:ext cx="10515600" cy="400382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pic>
        <p:nvPicPr>
          <p:cNvPr id="2" name="Image 1" descr="Une image contenant Graphique, orange, graphisme, conception&#10;&#10;Description générée automatiquement">
            <a:extLst>
              <a:ext uri="{FF2B5EF4-FFF2-40B4-BE49-F238E27FC236}">
                <a16:creationId xmlns:a16="http://schemas.microsoft.com/office/drawing/2014/main" id="{8945980E-9475-EA31-91DD-741C6FA86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2" y="3411588"/>
            <a:ext cx="558801" cy="3446411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973C7A38-8386-C3F4-7B5D-F68FC2890463}"/>
              </a:ext>
            </a:extLst>
          </p:cNvPr>
          <p:cNvGrpSpPr/>
          <p:nvPr/>
        </p:nvGrpSpPr>
        <p:grpSpPr>
          <a:xfrm>
            <a:off x="0" y="4226522"/>
            <a:ext cx="149760" cy="375120"/>
            <a:chOff x="-9710" y="2879455"/>
            <a:chExt cx="149760" cy="37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77B12DA1-3FD5-67DD-719D-45165E0B0EB6}"/>
                    </a:ext>
                  </a:extLst>
                </p14:cNvPr>
                <p14:cNvContentPartPr/>
                <p14:nvPr userDrawn="1"/>
              </p14:nvContentPartPr>
              <p14:xfrm>
                <a:off x="139690" y="3254215"/>
                <a:ext cx="360" cy="360"/>
              </p14:xfrm>
            </p:contentPart>
          </mc:Choice>
          <mc:Fallback xmlns=""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77B12DA1-3FD5-67DD-719D-45165E0B0EB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690" y="319121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Encre 9">
                  <a:extLst>
                    <a:ext uri="{FF2B5EF4-FFF2-40B4-BE49-F238E27FC236}">
                      <a16:creationId xmlns:a16="http://schemas.microsoft.com/office/drawing/2014/main" id="{324EC511-2699-BCD9-44D0-0822CBA5425B}"/>
                    </a:ext>
                  </a:extLst>
                </p14:cNvPr>
                <p14:cNvContentPartPr/>
                <p14:nvPr userDrawn="1"/>
              </p14:nvContentPartPr>
              <p14:xfrm>
                <a:off x="123490" y="3171415"/>
                <a:ext cx="360" cy="36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324EC511-2699-BCD9-44D0-0822CBA5425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0850" y="310877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id="{5604042F-01B7-E350-F26B-9D4541F6D46D}"/>
                    </a:ext>
                  </a:extLst>
                </p14:cNvPr>
                <p14:cNvContentPartPr/>
                <p14:nvPr userDrawn="1"/>
              </p14:nvContentPartPr>
              <p14:xfrm>
                <a:off x="95050" y="3108055"/>
                <a:ext cx="360" cy="360"/>
              </p14:xfrm>
            </p:contentPart>
          </mc:Choice>
          <mc:Fallback xmlns=""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5604042F-01B7-E350-F26B-9D4541F6D46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050" y="304541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Encre 14">
                  <a:extLst>
                    <a:ext uri="{FF2B5EF4-FFF2-40B4-BE49-F238E27FC236}">
                      <a16:creationId xmlns:a16="http://schemas.microsoft.com/office/drawing/2014/main" id="{3FB809D7-2965-43A8-8379-E419202AF7AC}"/>
                    </a:ext>
                  </a:extLst>
                </p14:cNvPr>
                <p14:cNvContentPartPr/>
                <p14:nvPr userDrawn="1"/>
              </p14:nvContentPartPr>
              <p14:xfrm>
                <a:off x="63370" y="3041455"/>
                <a:ext cx="360" cy="360"/>
              </p14:xfrm>
            </p:contentPart>
          </mc:Choice>
          <mc:Fallback xmlns="">
            <p:pic>
              <p:nvPicPr>
                <p:cNvPr id="15" name="Encre 14">
                  <a:extLst>
                    <a:ext uri="{FF2B5EF4-FFF2-40B4-BE49-F238E27FC236}">
                      <a16:creationId xmlns:a16="http://schemas.microsoft.com/office/drawing/2014/main" id="{3FB809D7-2965-43A8-8379-E419202AF7A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0" y="297881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425EBCB2-E353-969C-1CF1-589A712A3708}"/>
                    </a:ext>
                  </a:extLst>
                </p14:cNvPr>
                <p14:cNvContentPartPr/>
                <p14:nvPr userDrawn="1"/>
              </p14:nvContentPartPr>
              <p14:xfrm>
                <a:off x="34570" y="2987455"/>
                <a:ext cx="360" cy="3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425EBCB2-E353-969C-1CF1-589A712A370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8070" y="292481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9B57A43C-9DC0-CBAA-5DEB-AD806D92F212}"/>
                    </a:ext>
                  </a:extLst>
                </p14:cNvPr>
                <p14:cNvContentPartPr/>
                <p14:nvPr userDrawn="1"/>
              </p14:nvContentPartPr>
              <p14:xfrm>
                <a:off x="21970" y="2923735"/>
                <a:ext cx="360" cy="36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9B57A43C-9DC0-CBAA-5DEB-AD806D92F21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40670" y="286109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B42ECDED-AE5E-000B-BFBB-F7D19A94254D}"/>
                    </a:ext>
                  </a:extLst>
                </p14:cNvPr>
                <p14:cNvContentPartPr/>
                <p14:nvPr userDrawn="1"/>
              </p14:nvContentPartPr>
              <p14:xfrm>
                <a:off x="-9710" y="2879455"/>
                <a:ext cx="360" cy="36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B42ECDED-AE5E-000B-BFBB-F7D19A94254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72350" y="281681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56271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C513DB8F-1A4F-951E-9D33-0DC43E4A8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A5B0C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AAE3F7F-91F9-A23D-5CCB-C4CB03334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32"/>
            <a:ext cx="10515600" cy="400382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pic>
        <p:nvPicPr>
          <p:cNvPr id="2" name="Image 1" descr="Une image contenant Graphique, orange, graphisme, conception&#10;&#10;Description générée automatiquement">
            <a:extLst>
              <a:ext uri="{FF2B5EF4-FFF2-40B4-BE49-F238E27FC236}">
                <a16:creationId xmlns:a16="http://schemas.microsoft.com/office/drawing/2014/main" id="{B5813720-8B18-F01B-C537-FC7DF6D37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1381" y="1"/>
            <a:ext cx="1150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85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C513DB8F-1A4F-951E-9D33-0DC43E4A8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A5B0C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AAE3F7F-91F9-A23D-5CCB-C4CB03334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32"/>
            <a:ext cx="10515600" cy="400382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pic>
        <p:nvPicPr>
          <p:cNvPr id="2" name="Image 1" descr="Une image contenant Graphique, orange, graphisme, conception&#10;&#10;Description générée automatiquement">
            <a:extLst>
              <a:ext uri="{FF2B5EF4-FFF2-40B4-BE49-F238E27FC236}">
                <a16:creationId xmlns:a16="http://schemas.microsoft.com/office/drawing/2014/main" id="{B5813720-8B18-F01B-C537-FC7DF6D37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4"/>
          <a:stretch/>
        </p:blipFill>
        <p:spPr>
          <a:xfrm>
            <a:off x="7222738" y="0"/>
            <a:ext cx="1854587" cy="6857999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871B8AB7-9656-1197-DF22-E665AF879A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084" r="26636" b="3679"/>
          <a:stretch/>
        </p:blipFill>
        <p:spPr>
          <a:xfrm>
            <a:off x="5400675" y="0"/>
            <a:ext cx="6791326" cy="6858000"/>
          </a:xfrm>
          <a:prstGeom prst="rect">
            <a:avLst/>
          </a:prstGeom>
        </p:spPr>
      </p:pic>
      <p:pic>
        <p:nvPicPr>
          <p:cNvPr id="7" name="Image 6" descr="Une image contenant Graphique, orange, graphisme, conception&#10;&#10;Description générée automatiquement">
            <a:extLst>
              <a:ext uri="{FF2B5EF4-FFF2-40B4-BE49-F238E27FC236}">
                <a16:creationId xmlns:a16="http://schemas.microsoft.com/office/drawing/2014/main" id="{5F124715-5802-DFE4-A1B9-D7777068A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2" y="3411588"/>
            <a:ext cx="558801" cy="34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5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C513DB8F-1A4F-951E-9D33-0DC43E4A8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A5B0C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AAE3F7F-91F9-A23D-5CCB-C4CB03334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32"/>
            <a:ext cx="10515600" cy="400382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pic>
        <p:nvPicPr>
          <p:cNvPr id="2" name="Image 1" descr="Une image contenant Graphique, orange, graphisme, conception&#10;&#10;Description générée automatiquement">
            <a:extLst>
              <a:ext uri="{FF2B5EF4-FFF2-40B4-BE49-F238E27FC236}">
                <a16:creationId xmlns:a16="http://schemas.microsoft.com/office/drawing/2014/main" id="{B5813720-8B18-F01B-C537-FC7DF6D37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4"/>
          <a:stretch/>
        </p:blipFill>
        <p:spPr>
          <a:xfrm>
            <a:off x="7222738" y="0"/>
            <a:ext cx="1854587" cy="6857999"/>
          </a:xfrm>
          <a:prstGeom prst="rect">
            <a:avLst/>
          </a:prstGeom>
        </p:spPr>
      </p:pic>
      <p:pic>
        <p:nvPicPr>
          <p:cNvPr id="7" name="Image 6" descr="Une image contenant Graphique, orange, graphisme, conception&#10;&#10;Description générée automatiquement">
            <a:extLst>
              <a:ext uri="{FF2B5EF4-FFF2-40B4-BE49-F238E27FC236}">
                <a16:creationId xmlns:a16="http://schemas.microsoft.com/office/drawing/2014/main" id="{5F124715-5802-DFE4-A1B9-D7777068A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2" y="3411588"/>
            <a:ext cx="558801" cy="3446411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88554A72-C6A8-6230-3BC1-E43654E3F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482" r="40900" b="2813"/>
          <a:stretch/>
        </p:blipFill>
        <p:spPr>
          <a:xfrm>
            <a:off x="6842756" y="0"/>
            <a:ext cx="5349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0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C513DB8F-1A4F-951E-9D33-0DC43E4A8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995"/>
            <a:ext cx="10515600" cy="112549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A5B0C"/>
                </a:solidFill>
                <a:latin typeface="Jost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AAE3F7F-91F9-A23D-5CCB-C4CB03334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32"/>
            <a:ext cx="10515600" cy="400382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Jost" pitchFamily="2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pic>
        <p:nvPicPr>
          <p:cNvPr id="2" name="Image 1" descr="Une image contenant Graphique, orange, graphisme, conception&#10;&#10;Description générée automatiquement">
            <a:extLst>
              <a:ext uri="{FF2B5EF4-FFF2-40B4-BE49-F238E27FC236}">
                <a16:creationId xmlns:a16="http://schemas.microsoft.com/office/drawing/2014/main" id="{B5813720-8B18-F01B-C537-FC7DF6D37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4"/>
          <a:stretch/>
        </p:blipFill>
        <p:spPr>
          <a:xfrm>
            <a:off x="7222738" y="0"/>
            <a:ext cx="1854587" cy="6857999"/>
          </a:xfrm>
          <a:prstGeom prst="rect">
            <a:avLst/>
          </a:prstGeom>
        </p:spPr>
      </p:pic>
      <p:pic>
        <p:nvPicPr>
          <p:cNvPr id="7" name="Image 6" descr="Une image contenant Graphique, orange, graphisme, conception&#10;&#10;Description générée automatiquement">
            <a:extLst>
              <a:ext uri="{FF2B5EF4-FFF2-40B4-BE49-F238E27FC236}">
                <a16:creationId xmlns:a16="http://schemas.microsoft.com/office/drawing/2014/main" id="{5F124715-5802-DFE4-A1B9-D7777068A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2" y="3411588"/>
            <a:ext cx="558801" cy="3446411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75FF97DE-FAF8-7F06-DC8E-602374CEF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2212" r="25959" b="6295"/>
          <a:stretch/>
        </p:blipFill>
        <p:spPr>
          <a:xfrm>
            <a:off x="6557963" y="0"/>
            <a:ext cx="5837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7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0F562AE-62D8-6581-80C0-29283AA45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E664C32-57F9-9DD0-82B4-61C5A539F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186F05-6B8D-397E-ED33-8F7A9CAD72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Jost" pitchFamily="2" charset="0"/>
              </a:defRPr>
            </a:lvl1pPr>
          </a:lstStyle>
          <a:p>
            <a:fld id="{7FAC5797-EC83-49DB-B075-C2E228FB4799}" type="datetimeFigureOut">
              <a:rPr lang="fr-FR" smtClean="0"/>
              <a:pPr/>
              <a:t>11/03/2024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F5CB42-1D2A-1147-499A-F095594F4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Jost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73927E-C4E2-2B06-4ED2-3A91DC7F4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Jost" pitchFamily="2" charset="0"/>
              </a:defRPr>
            </a:lvl1pPr>
          </a:lstStyle>
          <a:p>
            <a:fld id="{469F0323-CFF5-42B1-84F1-9AAC34E6C73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409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50" r:id="rId3"/>
    <p:sldLayoutId id="2147483686" r:id="rId4"/>
    <p:sldLayoutId id="2147483660" r:id="rId5"/>
    <p:sldLayoutId id="2147483673" r:id="rId6"/>
    <p:sldLayoutId id="2147483693" r:id="rId7"/>
    <p:sldLayoutId id="2147483701" r:id="rId8"/>
    <p:sldLayoutId id="2147483703" r:id="rId9"/>
    <p:sldLayoutId id="2147483651" r:id="rId10"/>
    <p:sldLayoutId id="2147483694" r:id="rId11"/>
    <p:sldLayoutId id="2147483697" r:id="rId12"/>
    <p:sldLayoutId id="2147483696" r:id="rId13"/>
    <p:sldLayoutId id="2147483700" r:id="rId14"/>
    <p:sldLayoutId id="2147483674" r:id="rId15"/>
    <p:sldLayoutId id="2147483665" r:id="rId16"/>
    <p:sldLayoutId id="2147483671" r:id="rId17"/>
    <p:sldLayoutId id="2147483672" r:id="rId18"/>
    <p:sldLayoutId id="2147483687" r:id="rId19"/>
    <p:sldLayoutId id="2147483682" r:id="rId20"/>
    <p:sldLayoutId id="2147483661" r:id="rId21"/>
    <p:sldLayoutId id="2147483666" r:id="rId22"/>
    <p:sldLayoutId id="2147483688" r:id="rId23"/>
    <p:sldLayoutId id="2147483662" r:id="rId24"/>
    <p:sldLayoutId id="2147483675" r:id="rId25"/>
    <p:sldLayoutId id="2147483681" r:id="rId26"/>
    <p:sldLayoutId id="2147483655" r:id="rId27"/>
    <p:sldLayoutId id="214748368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Jos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Jos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Jos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Jos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Jos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Jos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2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78C9B6-909D-D0F6-F8A0-B26158E70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828" y="2363278"/>
            <a:ext cx="8276336" cy="1929095"/>
          </a:xfrm>
        </p:spPr>
        <p:txBody>
          <a:bodyPr>
            <a:normAutofit/>
          </a:bodyPr>
          <a:lstStyle/>
          <a:p>
            <a:r>
              <a:rPr lang="fr-FR" sz="4400" b="1" dirty="0">
                <a:solidFill>
                  <a:srgbClr val="FFFFFF"/>
                </a:solidFill>
                <a:latin typeface="Jost" pitchFamily="2" charset="0"/>
                <a:ea typeface="Jost" pitchFamily="2" charset="0"/>
                <a:cs typeface="Noto Sans Devanagari"/>
              </a:rPr>
              <a:t>La sécurité des SI à l’ère des </a:t>
            </a:r>
            <a:r>
              <a:rPr lang="fr-FR" sz="4400" b="1" dirty="0" err="1">
                <a:solidFill>
                  <a:srgbClr val="FFFFFF"/>
                </a:solidFill>
                <a:latin typeface="Jost" pitchFamily="2" charset="0"/>
                <a:ea typeface="Jost" pitchFamily="2" charset="0"/>
                <a:cs typeface="Noto Sans Devanagari"/>
              </a:rPr>
              <a:t>LLMs</a:t>
            </a:r>
            <a:r>
              <a:rPr lang="fr-FR" sz="4400" b="1" dirty="0">
                <a:solidFill>
                  <a:srgbClr val="FFFFFF"/>
                </a:solidFill>
                <a:latin typeface="Jost" pitchFamily="2" charset="0"/>
                <a:ea typeface="Jost" pitchFamily="2" charset="0"/>
                <a:cs typeface="Noto Sans Devanagari"/>
              </a:rPr>
              <a:t> </a:t>
            </a:r>
            <a:endParaRPr lang="fr-FR" dirty="0"/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 bwMode="auto">
          <a:xfrm>
            <a:off x="596442" y="3956705"/>
            <a:ext cx="10999107" cy="49090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XIS Extra Bold" panose="000009000000000000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800" dirty="0">
                <a:solidFill>
                  <a:srgbClr val="FFFFFF"/>
                </a:solidFill>
                <a:latin typeface="Jost" pitchFamily="2" charset="0"/>
                <a:ea typeface="Jost" pitchFamily="2" charset="0"/>
                <a:cs typeface="Noto Sans Devanagari"/>
              </a:rPr>
              <a:t>Le cas </a:t>
            </a:r>
            <a:r>
              <a:rPr lang="fr-FR" sz="2800" dirty="0" err="1">
                <a:solidFill>
                  <a:srgbClr val="FFFFFF"/>
                </a:solidFill>
                <a:latin typeface="Jost" pitchFamily="2" charset="0"/>
                <a:ea typeface="Jost" pitchFamily="2" charset="0"/>
                <a:cs typeface="Noto Sans Devanagari"/>
              </a:rPr>
              <a:t>Powershell</a:t>
            </a:r>
            <a:endParaRPr lang="fr-FR" dirty="0">
              <a:latin typeface="Jost" pitchFamily="2" charset="0"/>
              <a:ea typeface="Jost" pitchFamily="2" charset="0"/>
            </a:endParaRPr>
          </a:p>
        </p:txBody>
      </p:sp>
      <p:sp>
        <p:nvSpPr>
          <p:cNvPr id="6" name="Espace réservé de la date 4"/>
          <p:cNvSpPr txBox="1">
            <a:spLocks/>
          </p:cNvSpPr>
          <p:nvPr/>
        </p:nvSpPr>
        <p:spPr bwMode="auto">
          <a:xfrm>
            <a:off x="5439299" y="5161646"/>
            <a:ext cx="131339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9EA0FE8-FEF9-4B2F-BC9D-19DDCDB4AB9B}" type="datetime1">
              <a:rPr lang="fr-FR" b="1" smtClean="0">
                <a:solidFill>
                  <a:schemeClr val="bg1"/>
                </a:solidFill>
                <a:latin typeface="Jost" pitchFamily="2" charset="0"/>
              </a:rPr>
              <a:pPr algn="ctr">
                <a:defRPr/>
              </a:pPr>
              <a:t>11/03/2024</a:t>
            </a:fld>
            <a:endParaRPr lang="fr-FR" b="1" dirty="0">
              <a:solidFill>
                <a:schemeClr val="bg1"/>
              </a:solidFill>
              <a:latin typeface="Jost" pitchFamily="2" charset="0"/>
            </a:endParaRPr>
          </a:p>
        </p:txBody>
      </p:sp>
      <p:pic>
        <p:nvPicPr>
          <p:cNvPr id="8" name="Image 7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CD0FFEF4-4D85-9A1C-05CA-CB7178C7C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26" y="1199794"/>
            <a:ext cx="3201944" cy="97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58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291391736">
            <a:extLst>
              <a:ext uri="{FF2B5EF4-FFF2-40B4-BE49-F238E27FC236}">
                <a16:creationId xmlns:a16="http://schemas.microsoft.com/office/drawing/2014/main" id="{4A095525-6035-B736-DBBB-BF0FDD417274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9439" y="381573"/>
            <a:ext cx="10362664" cy="64075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lang="fr-FR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PowersheLLM</a:t>
            </a: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– A fine-</a:t>
            </a:r>
            <a:r>
              <a:rPr lang="fr-FR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tuned</a:t>
            </a: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LLM for </a:t>
            </a:r>
            <a:r>
              <a:rPr lang="fr-FR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powershell</a:t>
            </a: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</a:t>
            </a:r>
            <a:r>
              <a:rPr lang="fr-FR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detection</a:t>
            </a:r>
            <a:endParaRPr lang="fr-FR" b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2067534-7BB1-42A4-273A-90ECBACAC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3E674861-CB6D-8296-3436-36B6B323D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401888"/>
            <a:ext cx="107061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EF37946-CC9A-0068-726C-57E287EDD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38" y="4697413"/>
            <a:ext cx="28289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7006973-9B0D-59C0-ABC2-EAD3772F0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407161"/>
            <a:ext cx="70199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858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291391736">
            <a:extLst>
              <a:ext uri="{FF2B5EF4-FFF2-40B4-BE49-F238E27FC236}">
                <a16:creationId xmlns:a16="http://schemas.microsoft.com/office/drawing/2014/main" id="{4A095525-6035-B736-DBBB-BF0FDD417274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9439" y="381573"/>
            <a:ext cx="10362664" cy="64075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lang="fr-FR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PowersheLLM</a:t>
            </a: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– Not all </a:t>
            </a:r>
            <a:r>
              <a:rPr lang="fr-FR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sunshine</a:t>
            </a:r>
            <a:endParaRPr lang="fr-FR" b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2067534-7BB1-42A4-273A-90ECBACAC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13DE8C8-9CDB-1533-090B-E27510D00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83" y="2632546"/>
            <a:ext cx="9401175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1ADB343-D505-C5BA-6105-F2AEC2E2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83" y="1525577"/>
            <a:ext cx="70580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272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291391736">
            <a:extLst>
              <a:ext uri="{FF2B5EF4-FFF2-40B4-BE49-F238E27FC236}">
                <a16:creationId xmlns:a16="http://schemas.microsoft.com/office/drawing/2014/main" id="{4A095525-6035-B736-DBBB-BF0FDD417274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9439" y="381573"/>
            <a:ext cx="10362664" cy="64075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Pourquoi le </a:t>
            </a:r>
            <a:r>
              <a:rPr lang="fr-FR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Powershell</a:t>
            </a: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?</a:t>
            </a:r>
            <a:endParaRPr lang="fr-FR" b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2067534-7BB1-42A4-273A-90ECBACAC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C3333B4F-7E3B-8589-B661-3E421FE16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562100"/>
            <a:ext cx="8610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855FB7E0-DBAB-6B4F-EE00-FF1AA9DAD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4" y="4244995"/>
            <a:ext cx="2085975" cy="1590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F4381291-3C64-062C-4F3B-7572EA59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90" y="3811607"/>
            <a:ext cx="3095625" cy="866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FF0B9853-8696-E606-FBDC-FF9A15E2C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003" y="1495425"/>
            <a:ext cx="1962150" cy="1514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560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9326830" name="Espace réservé du texte 479326829"/>
          <p:cNvSpPr txBox="1">
            <a:spLocks noGrp="1"/>
          </p:cNvSpPr>
          <p:nvPr>
            <p:ph idx="1"/>
          </p:nvPr>
        </p:nvSpPr>
        <p:spPr bwMode="auto">
          <a:xfrm>
            <a:off x="1564985" y="5401313"/>
            <a:ext cx="8597900" cy="337814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lnSpcReduction="10000"/>
          </a:bodyPr>
          <a:lstStyle/>
          <a:p>
            <a:pPr marL="0" indent="0" algn="ctr">
              <a:buNone/>
              <a:defRPr/>
            </a:pPr>
            <a:r>
              <a:rPr sz="1800" dirty="0"/>
              <a:t>Un </a:t>
            </a:r>
            <a:r>
              <a:rPr sz="1800" dirty="0" err="1"/>
              <a:t>outil</a:t>
            </a:r>
            <a:r>
              <a:rPr sz="1800" dirty="0"/>
              <a:t> mis </a:t>
            </a:r>
            <a:r>
              <a:rPr sz="1800" dirty="0" err="1"/>
              <a:t>en</a:t>
            </a:r>
            <a:r>
              <a:rPr sz="1800" dirty="0"/>
              <a:t> oeuvre </a:t>
            </a:r>
            <a:r>
              <a:rPr sz="1800" dirty="0" err="1"/>
              <a:t>en</a:t>
            </a:r>
            <a:r>
              <a:rPr sz="1800" dirty="0"/>
              <a:t> un clin </a:t>
            </a:r>
            <a:r>
              <a:rPr sz="1800" dirty="0" err="1"/>
              <a:t>d’oeil</a:t>
            </a:r>
            <a:r>
              <a:rPr sz="1800" dirty="0"/>
              <a:t>, </a:t>
            </a:r>
            <a:r>
              <a:rPr sz="1800" dirty="0" err="1"/>
              <a:t>mais</a:t>
            </a:r>
            <a:r>
              <a:rPr sz="1800" dirty="0"/>
              <a:t> </a:t>
            </a:r>
            <a:r>
              <a:rPr sz="1800" dirty="0" err="1"/>
              <a:t>efficace</a:t>
            </a:r>
            <a:r>
              <a:rPr sz="1800" dirty="0"/>
              <a:t> !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EBC434-C86B-4B3C-958F-D4594AD35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sp>
        <p:nvSpPr>
          <p:cNvPr id="6" name="Titre 1790419123">
            <a:extLst>
              <a:ext uri="{FF2B5EF4-FFF2-40B4-BE49-F238E27FC236}">
                <a16:creationId xmlns:a16="http://schemas.microsoft.com/office/drawing/2014/main" id="{C2487D90-0EE6-1471-300D-15776B29DAF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8400" y="381600"/>
            <a:ext cx="105156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Travaux pratiques !</a:t>
            </a:r>
            <a:endParaRPr sz="3200" b="1" dirty="0">
              <a:solidFill>
                <a:srgbClr val="EA5B0C"/>
              </a:solidFill>
              <a:ea typeface="Jost" pitchFamily="2" charset="0"/>
              <a:cs typeface="Noto Sans Devanagari"/>
            </a:endParaRPr>
          </a:p>
        </p:txBody>
      </p:sp>
      <p:pic>
        <p:nvPicPr>
          <p:cNvPr id="3" name="powershellm_terminal">
            <a:hlinkClick r:id="" action="ppaction://media"/>
            <a:extLst>
              <a:ext uri="{FF2B5EF4-FFF2-40B4-BE49-F238E27FC236}">
                <a16:creationId xmlns:a16="http://schemas.microsoft.com/office/drawing/2014/main" id="{DE052AC6-88F1-2B01-31E6-D00F379E21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000" y="1118873"/>
            <a:ext cx="10307871" cy="3834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982019" name="Espace réservé du texte 479326829"/>
          <p:cNvSpPr txBox="1"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algn="ctr">
              <a:defRPr/>
            </a:pPr>
            <a:r>
              <a:rPr sz="1800"/>
              <a:t>Un outil mis en oeuvre en un clin d’oeil ...</a:t>
            </a:r>
          </a:p>
        </p:txBody>
      </p:sp>
      <p:pic>
        <p:nvPicPr>
          <p:cNvPr id="194271234" name="Image 19427123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56670" y="1022331"/>
            <a:ext cx="7494101" cy="4647844"/>
          </a:xfrm>
          <a:prstGeom prst="rect">
            <a:avLst/>
          </a:prstGeom>
        </p:spPr>
      </p:pic>
      <p:sp>
        <p:nvSpPr>
          <p:cNvPr id="4" name="Titre 1790419123">
            <a:extLst>
              <a:ext uri="{FF2B5EF4-FFF2-40B4-BE49-F238E27FC236}">
                <a16:creationId xmlns:a16="http://schemas.microsoft.com/office/drawing/2014/main" id="{F46AD275-D7ED-2C35-8280-68A35CAEDADC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8400" y="381600"/>
            <a:ext cx="105156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Travaux pratiques !</a:t>
            </a:r>
            <a:endParaRPr sz="3200" b="1" dirty="0">
              <a:solidFill>
                <a:srgbClr val="EA5B0C"/>
              </a:solidFill>
              <a:ea typeface="Jost" pitchFamily="2" charset="0"/>
              <a:cs typeface="Noto Sans Devanaga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1BEFD1-E22E-4FF4-93DA-7070FA9C1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sp>
        <p:nvSpPr>
          <p:cNvPr id="9" name="Espace réservé du texte 479326829">
            <a:extLst>
              <a:ext uri="{FF2B5EF4-FFF2-40B4-BE49-F238E27FC236}">
                <a16:creationId xmlns:a16="http://schemas.microsoft.com/office/drawing/2014/main" id="{3DB08239-2FE0-C3EB-93BB-22B37F6369C7}"/>
              </a:ext>
            </a:extLst>
          </p:cNvPr>
          <p:cNvSpPr txBox="1">
            <a:spLocks/>
          </p:cNvSpPr>
          <p:nvPr/>
        </p:nvSpPr>
        <p:spPr bwMode="auto">
          <a:xfrm>
            <a:off x="1378041" y="5766623"/>
            <a:ext cx="9310332" cy="458903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A5B0C"/>
                </a:solidFill>
                <a:latin typeface="Sofia Pro" panose="000005000000000000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 sz="1800" dirty="0">
                <a:solidFill>
                  <a:schemeClr val="tx1"/>
                </a:solidFill>
                <a:latin typeface="Jost" pitchFamily="2" charset="0"/>
                <a:ea typeface="+mn-ea"/>
                <a:cs typeface="+mn-cs"/>
              </a:rPr>
              <a:t>Un outil mis en </a:t>
            </a:r>
            <a:r>
              <a:rPr lang="fr-FR" sz="1800" dirty="0" err="1">
                <a:solidFill>
                  <a:schemeClr val="tx1"/>
                </a:solidFill>
                <a:latin typeface="Jost" pitchFamily="2" charset="0"/>
                <a:ea typeface="+mn-ea"/>
                <a:cs typeface="+mn-cs"/>
              </a:rPr>
              <a:t>oeuvre</a:t>
            </a:r>
            <a:r>
              <a:rPr lang="fr-FR" sz="1800" dirty="0">
                <a:solidFill>
                  <a:schemeClr val="tx1"/>
                </a:solidFill>
                <a:latin typeface="Jost" pitchFamily="2" charset="0"/>
                <a:ea typeface="+mn-ea"/>
                <a:cs typeface="+mn-cs"/>
              </a:rPr>
              <a:t> en un clin d’</a:t>
            </a:r>
            <a:r>
              <a:rPr lang="fr-FR" sz="1800" dirty="0" err="1">
                <a:solidFill>
                  <a:schemeClr val="tx1"/>
                </a:solidFill>
                <a:latin typeface="Jost" pitchFamily="2" charset="0"/>
                <a:ea typeface="+mn-ea"/>
                <a:cs typeface="+mn-cs"/>
              </a:rPr>
              <a:t>oeil</a:t>
            </a:r>
            <a:r>
              <a:rPr lang="fr-FR" sz="1800" dirty="0">
                <a:solidFill>
                  <a:schemeClr val="tx1"/>
                </a:solidFill>
                <a:latin typeface="Jost" pitchFamily="2" charset="0"/>
                <a:ea typeface="+mn-ea"/>
                <a:cs typeface="+mn-cs"/>
              </a:rPr>
              <a:t>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672965" name="Espace réservé du texte 479326829"/>
          <p:cNvSpPr txBox="1">
            <a:spLocks noGrp="1"/>
          </p:cNvSpPr>
          <p:nvPr/>
        </p:nvSpPr>
        <p:spPr bwMode="auto">
          <a:xfrm>
            <a:off x="1440833" y="5476669"/>
            <a:ext cx="9310332" cy="458903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algn="ctr">
              <a:defRPr/>
            </a:pPr>
            <a:r>
              <a:rPr sz="1800" dirty="0">
                <a:latin typeface="Jost" pitchFamily="2" charset="0"/>
              </a:rPr>
              <a:t>...</a:t>
            </a:r>
            <a:r>
              <a:rPr sz="1800" dirty="0" err="1">
                <a:latin typeface="Jost" pitchFamily="2" charset="0"/>
              </a:rPr>
              <a:t>mais</a:t>
            </a:r>
            <a:r>
              <a:rPr sz="1800" dirty="0">
                <a:latin typeface="Jost" pitchFamily="2" charset="0"/>
              </a:rPr>
              <a:t> très </a:t>
            </a:r>
            <a:r>
              <a:rPr sz="1800" dirty="0" err="1">
                <a:latin typeface="Jost" pitchFamily="2" charset="0"/>
              </a:rPr>
              <a:t>efficace</a:t>
            </a:r>
            <a:r>
              <a:rPr sz="1800" dirty="0">
                <a:latin typeface="Jost" pitchFamily="2" charset="0"/>
              </a:rPr>
              <a:t> !!</a:t>
            </a:r>
          </a:p>
        </p:txBody>
      </p:sp>
      <p:pic>
        <p:nvPicPr>
          <p:cNvPr id="1109209884" name="Image 110920988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76336" y="1765205"/>
            <a:ext cx="9001431" cy="34595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CEFE13-B110-65F0-D798-B8D0678A8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sp>
        <p:nvSpPr>
          <p:cNvPr id="6" name="Titre 1790419123">
            <a:extLst>
              <a:ext uri="{FF2B5EF4-FFF2-40B4-BE49-F238E27FC236}">
                <a16:creationId xmlns:a16="http://schemas.microsoft.com/office/drawing/2014/main" id="{F9E5D5FD-0A9F-C36B-17EA-6B6DE6CFD894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8400" y="381600"/>
            <a:ext cx="105156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Travaux pratiques !</a:t>
            </a:r>
            <a:endParaRPr sz="3200" b="1" dirty="0">
              <a:solidFill>
                <a:srgbClr val="EA5B0C"/>
              </a:solidFill>
              <a:ea typeface="Jost" pitchFamily="2" charset="0"/>
              <a:cs typeface="Noto Sans Devanaga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988208" name="place_holder"/>
          <p:cNvSpPr txBox="1">
            <a:spLocks noGrp="1"/>
          </p:cNvSpPr>
          <p:nvPr/>
        </p:nvSpPr>
        <p:spPr bwMode="auto">
          <a:xfrm>
            <a:off x="1189062" y="1740518"/>
            <a:ext cx="8607771" cy="4151647"/>
          </a:xfrm>
          <a:prstGeom prst="rect">
            <a:avLst/>
          </a:prstGeom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900" dirty="0">
                <a:solidFill>
                  <a:srgbClr val="000000"/>
                </a:solidFill>
                <a:effectLst/>
                <a:latin typeface="Jost"/>
              </a:rPr>
              <a:t>Définition d’un script </a:t>
            </a:r>
            <a:r>
              <a:rPr lang="fr-FR" sz="1900" dirty="0" err="1">
                <a:solidFill>
                  <a:srgbClr val="000000"/>
                </a:solidFill>
                <a:effectLst/>
                <a:latin typeface="Jost"/>
              </a:rPr>
              <a:t>Powershell</a:t>
            </a:r>
            <a:r>
              <a:rPr lang="fr-FR" sz="1900" dirty="0">
                <a:solidFill>
                  <a:srgbClr val="000000"/>
                </a:solidFill>
                <a:effectLst/>
                <a:latin typeface="Jost"/>
              </a:rPr>
              <a:t> malveillant</a:t>
            </a:r>
            <a:endParaRPr lang="fr-FR" sz="1900" dirty="0">
              <a:effectLst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900" dirty="0">
              <a:effectLst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900" dirty="0" err="1">
                <a:solidFill>
                  <a:srgbClr val="000000"/>
                </a:solidFill>
                <a:effectLst/>
                <a:latin typeface="Jost"/>
              </a:rPr>
              <a:t>Dataset</a:t>
            </a:r>
            <a:r>
              <a:rPr lang="fr-FR" sz="1900" dirty="0">
                <a:solidFill>
                  <a:srgbClr val="000000"/>
                </a:solidFill>
                <a:effectLst/>
                <a:latin typeface="Jost"/>
              </a:rPr>
              <a:t> de validation</a:t>
            </a:r>
            <a:endParaRPr lang="fr-FR" sz="1900" dirty="0">
              <a:effectLst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900" dirty="0">
                <a:solidFill>
                  <a:srgbClr val="000000"/>
                </a:solidFill>
                <a:effectLst/>
                <a:latin typeface="Jost"/>
              </a:rPr>
              <a:t>Eprouvette témoin et reclassification de l’entrainement</a:t>
            </a:r>
            <a:endParaRPr lang="fr-FR" sz="1900" dirty="0">
              <a:effectLst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900" dirty="0" err="1">
                <a:solidFill>
                  <a:srgbClr val="000000"/>
                </a:solidFill>
                <a:latin typeface="Jost"/>
              </a:rPr>
              <a:t>Powershell</a:t>
            </a:r>
            <a:r>
              <a:rPr lang="fr-FR" sz="1900" dirty="0">
                <a:solidFill>
                  <a:srgbClr val="000000"/>
                </a:solidFill>
                <a:latin typeface="Jost"/>
              </a:rPr>
              <a:t> malveillant = difficulté:</a:t>
            </a:r>
            <a:r>
              <a:rPr lang="fr-FR" sz="1900" dirty="0">
                <a:solidFill>
                  <a:srgbClr val="000000"/>
                </a:solidFill>
                <a:effectLst/>
                <a:latin typeface="Jost"/>
              </a:rPr>
              <a:t> polymorphe et polyglotte</a:t>
            </a:r>
            <a:endParaRPr lang="fr-FR" sz="1900" dirty="0">
              <a:effectLst/>
            </a:endParaRPr>
          </a:p>
          <a:p>
            <a:r>
              <a:rPr lang="fr-FR" sz="1900" dirty="0">
                <a:effectLst/>
              </a:rPr>
              <a:t>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900" dirty="0">
                <a:solidFill>
                  <a:srgbClr val="000000"/>
                </a:solidFill>
                <a:effectLst/>
                <a:latin typeface="Jost"/>
              </a:rPr>
              <a:t>Faux positifs et faux négatifs</a:t>
            </a:r>
            <a:endParaRPr lang="fr-FR" sz="1900" dirty="0">
              <a:effectLst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900" dirty="0">
              <a:effectLst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900" dirty="0">
                <a:solidFill>
                  <a:srgbClr val="000000"/>
                </a:solidFill>
                <a:effectLst/>
                <a:latin typeface="Jost"/>
              </a:rPr>
              <a:t>Replaçons les résultats dans un contexte métier</a:t>
            </a:r>
            <a:endParaRPr lang="fr-FR" sz="1900" dirty="0">
              <a:effectLst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900" dirty="0">
                <a:solidFill>
                  <a:srgbClr val="000000"/>
                </a:solidFill>
                <a:latin typeface="Jost"/>
              </a:rPr>
              <a:t>A</a:t>
            </a:r>
            <a:r>
              <a:rPr lang="fr-FR" sz="1900" dirty="0">
                <a:solidFill>
                  <a:srgbClr val="000000"/>
                </a:solidFill>
                <a:effectLst/>
                <a:latin typeface="Jost"/>
              </a:rPr>
              <a:t>fin de réduire encore plus les taux de FP/FN</a:t>
            </a:r>
            <a:endParaRPr lang="fr-FR" sz="1900" dirty="0">
              <a:effectLst/>
            </a:endParaRPr>
          </a:p>
          <a:p>
            <a:pPr marL="261850" indent="-261850">
              <a:buFont typeface="Arial"/>
              <a:buChar char="•"/>
              <a:defRPr/>
            </a:pPr>
            <a:endParaRPr sz="1600" dirty="0">
              <a:latin typeface="Jost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CC54AB-FAAF-6048-FCB1-CFD678DF1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sp>
        <p:nvSpPr>
          <p:cNvPr id="4" name="Titre 841370040">
            <a:extLst>
              <a:ext uri="{FF2B5EF4-FFF2-40B4-BE49-F238E27FC236}">
                <a16:creationId xmlns:a16="http://schemas.microsoft.com/office/drawing/2014/main" id="{258A23A1-FF75-548C-3E5A-1ABC53C736E6}"/>
              </a:ext>
            </a:extLst>
          </p:cNvPr>
          <p:cNvSpPr txBox="1">
            <a:spLocks/>
          </p:cNvSpPr>
          <p:nvPr/>
        </p:nvSpPr>
        <p:spPr bwMode="auto">
          <a:xfrm>
            <a:off x="609440" y="381574"/>
            <a:ext cx="10362666" cy="6407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A5B0C"/>
                </a:solidFill>
                <a:latin typeface="Sofia Pro" panose="000005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i="0" u="none" strike="noStrike" cap="none" spc="0" dirty="0">
                <a:solidFill>
                  <a:srgbClr val="EA5B0C"/>
                </a:solidFill>
                <a:latin typeface="Jost" pitchFamily="2" charset="0"/>
                <a:ea typeface="Jost" pitchFamily="2" charset="0"/>
                <a:cs typeface="Noto Sans Devanagari"/>
              </a:rPr>
              <a:t>Evaluation du </a:t>
            </a:r>
            <a:r>
              <a:rPr lang="en-US" sz="3200" b="1" i="0" u="none" strike="noStrike" cap="none" spc="0" dirty="0" err="1">
                <a:solidFill>
                  <a:srgbClr val="EA5B0C"/>
                </a:solidFill>
                <a:latin typeface="Jost" pitchFamily="2" charset="0"/>
                <a:ea typeface="Jost" pitchFamily="2" charset="0"/>
                <a:cs typeface="Noto Sans Devanagari"/>
              </a:rPr>
              <a:t>modèle</a:t>
            </a:r>
            <a:endParaRPr lang="fr-FR" b="1" dirty="0">
              <a:latin typeface="Jost" pitchFamily="2" charset="0"/>
            </a:endParaRPr>
          </a:p>
        </p:txBody>
      </p:sp>
      <p:pic>
        <p:nvPicPr>
          <p:cNvPr id="7" name="Image 6" descr="Une image contenant symbole, Graphique, logo, clipart&#10;&#10;Description générée automatiquement">
            <a:extLst>
              <a:ext uri="{FF2B5EF4-FFF2-40B4-BE49-F238E27FC236}">
                <a16:creationId xmlns:a16="http://schemas.microsoft.com/office/drawing/2014/main" id="{979FF3F5-0B9B-559B-3356-0F6FFAF62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3314" y="2154336"/>
            <a:ext cx="1943991" cy="217113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3200198" name="place_holder"/>
          <p:cNvSpPr txBox="1">
            <a:spLocks noGrp="1"/>
          </p:cNvSpPr>
          <p:nvPr>
            <p:ph idx="1"/>
          </p:nvPr>
        </p:nvSpPr>
        <p:spPr bwMode="auto">
          <a:xfrm>
            <a:off x="1196007" y="2873399"/>
            <a:ext cx="10515600" cy="4003829"/>
          </a:xfrm>
          <a:prstGeom prst="rect">
            <a:avLst/>
          </a:prstGeom>
          <a:effectLst/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sz="1800" dirty="0" err="1">
                <a:solidFill>
                  <a:srgbClr val="EF4C25"/>
                </a:solidFill>
              </a:rPr>
              <a:t>Vrais</a:t>
            </a:r>
            <a:r>
              <a:rPr sz="1800" dirty="0"/>
              <a:t> faux </a:t>
            </a:r>
            <a:r>
              <a:rPr sz="1800" dirty="0" err="1"/>
              <a:t>positifs</a:t>
            </a:r>
            <a:endParaRPr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sz="1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1800" b="0" i="0" u="none" strike="noStrike" cap="none" spc="0" dirty="0">
                <a:solidFill>
                  <a:srgbClr val="EF4C25"/>
                </a:solidFill>
                <a:latin typeface="Jost" pitchFamily="2" charset="0"/>
                <a:ea typeface="Jost" pitchFamily="2" charset="0"/>
                <a:cs typeface="DejaVu Sans"/>
              </a:rPr>
              <a:t>Faux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faux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positifs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(aka: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Vrai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positifs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)</a:t>
            </a:r>
            <a:endParaRPr sz="1800" b="0" i="0" u="none" strike="noStrike" cap="none" spc="0" dirty="0">
              <a:solidFill>
                <a:srgbClr val="000000"/>
              </a:solidFill>
              <a:latin typeface="Jost" pitchFamily="2" charset="0"/>
              <a:ea typeface="Jost" pitchFamily="2" charset="0"/>
              <a:cs typeface="DejaVu Sans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sz="1800" b="0" i="0" u="none" strike="noStrike" cap="none" spc="0" dirty="0">
              <a:solidFill>
                <a:srgbClr val="000000"/>
              </a:solidFill>
              <a:cs typeface="Times New Roman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sz="1800" dirty="0"/>
              <a:t>Faux </a:t>
            </a:r>
            <a:r>
              <a:rPr sz="1800" dirty="0" err="1"/>
              <a:t>positifs</a:t>
            </a:r>
            <a:r>
              <a:rPr sz="1800" dirty="0"/>
              <a:t> </a:t>
            </a:r>
            <a:r>
              <a:rPr sz="1800" dirty="0" err="1"/>
              <a:t>selon</a:t>
            </a:r>
            <a:r>
              <a:rPr sz="1800" dirty="0"/>
              <a:t> le </a:t>
            </a:r>
            <a:r>
              <a:rPr sz="1800" dirty="0" err="1"/>
              <a:t>contexte</a:t>
            </a:r>
            <a:r>
              <a:rPr sz="1800" dirty="0"/>
              <a:t> </a:t>
            </a:r>
            <a:r>
              <a:rPr sz="1800" dirty="0" err="1"/>
              <a:t>d’emploi</a:t>
            </a:r>
            <a:endParaRPr sz="1600" dirty="0"/>
          </a:p>
        </p:txBody>
      </p:sp>
      <p:sp>
        <p:nvSpPr>
          <p:cNvPr id="833791022" name="Espace réservé du texte 1000550655"/>
          <p:cNvSpPr txBox="1">
            <a:spLocks noGrp="1"/>
          </p:cNvSpPr>
          <p:nvPr/>
        </p:nvSpPr>
        <p:spPr bwMode="auto">
          <a:xfrm>
            <a:off x="1135604" y="1293219"/>
            <a:ext cx="9310332" cy="640756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2500" lnSpcReduction="16000"/>
          </a:bodyPr>
          <a:lstStyle/>
          <a:p>
            <a:pPr algn="ctr">
              <a:defRPr/>
            </a:pPr>
            <a:r>
              <a:rPr sz="2800" b="1" dirty="0">
                <a:latin typeface="Jost" pitchFamily="2" charset="0"/>
              </a:rPr>
              <a:t>Let’s </a:t>
            </a:r>
            <a:r>
              <a:rPr sz="2800" b="1" dirty="0" err="1">
                <a:latin typeface="Jost" pitchFamily="2" charset="0"/>
              </a:rPr>
              <a:t>analyse</a:t>
            </a:r>
            <a:r>
              <a:rPr sz="2800" b="1" dirty="0">
                <a:latin typeface="Jost" pitchFamily="2" charset="0"/>
              </a:rPr>
              <a:t> some scripts !</a:t>
            </a:r>
            <a:endParaRPr sz="2800" dirty="0">
              <a:latin typeface="Jost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065D2C2-F3C5-2645-4F8C-DBF39EB0A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sp>
        <p:nvSpPr>
          <p:cNvPr id="5" name="Titre 841370040">
            <a:extLst>
              <a:ext uri="{FF2B5EF4-FFF2-40B4-BE49-F238E27FC236}">
                <a16:creationId xmlns:a16="http://schemas.microsoft.com/office/drawing/2014/main" id="{217BDAA7-E6F4-15C8-9234-79E3C1AF924A}"/>
              </a:ext>
            </a:extLst>
          </p:cNvPr>
          <p:cNvSpPr txBox="1">
            <a:spLocks/>
          </p:cNvSpPr>
          <p:nvPr/>
        </p:nvSpPr>
        <p:spPr bwMode="auto">
          <a:xfrm>
            <a:off x="609440" y="381574"/>
            <a:ext cx="10362666" cy="6407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A5B0C"/>
                </a:solidFill>
                <a:latin typeface="Sofia Pro" panose="000005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i="0" u="none" strike="noStrike" cap="none" spc="0" dirty="0" err="1">
                <a:solidFill>
                  <a:srgbClr val="EA5B0C"/>
                </a:solidFill>
                <a:latin typeface="Jost" pitchFamily="2" charset="0"/>
                <a:ea typeface="Jost" pitchFamily="2" charset="0"/>
                <a:cs typeface="Noto Sans Devanagari"/>
              </a:rPr>
              <a:t>Résultats</a:t>
            </a:r>
            <a:r>
              <a:rPr lang="en-US" sz="3200" b="1" i="0" u="none" strike="noStrike" cap="none" spc="0" dirty="0">
                <a:solidFill>
                  <a:srgbClr val="EA5B0C"/>
                </a:solidFill>
                <a:latin typeface="Jost" pitchFamily="2" charset="0"/>
                <a:ea typeface="Jost" pitchFamily="2" charset="0"/>
                <a:cs typeface="Noto Sans Devanagari"/>
              </a:rPr>
              <a:t> et analyses – FP</a:t>
            </a:r>
            <a:endParaRPr lang="fr-FR" b="1" dirty="0">
              <a:latin typeface="Jost" pitchFamily="2" charset="0"/>
            </a:endParaRPr>
          </a:p>
        </p:txBody>
      </p:sp>
      <p:pic>
        <p:nvPicPr>
          <p:cNvPr id="11" name="Image 10" descr="Une image contenant symbole, capture d’écran, Graphique, clipart&#10;&#10;Description générée automatiquement">
            <a:extLst>
              <a:ext uri="{FF2B5EF4-FFF2-40B4-BE49-F238E27FC236}">
                <a16:creationId xmlns:a16="http://schemas.microsoft.com/office/drawing/2014/main" id="{1D349E51-FE88-B706-2C78-132BEBC3B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510" y="2802834"/>
            <a:ext cx="2266908" cy="222438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4056856" name="Titre 1790419123"/>
          <p:cNvSpPr txBox="1">
            <a:spLocks noGrp="1"/>
          </p:cNvSpPr>
          <p:nvPr>
            <p:ph type="title"/>
          </p:nvPr>
        </p:nvSpPr>
        <p:spPr bwMode="auto">
          <a:xfrm>
            <a:off x="608400" y="381600"/>
            <a:ext cx="103644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sz="3200" b="1" dirty="0" err="1">
                <a:cs typeface="Noto Sans Devanagari"/>
              </a:rPr>
              <a:t>Résultats</a:t>
            </a:r>
            <a:r>
              <a:rPr sz="3200" b="1" dirty="0">
                <a:cs typeface="Noto Sans Devanagari"/>
              </a:rPr>
              <a:t> et analyses - </a:t>
            </a:r>
            <a:r>
              <a:rPr sz="3200" b="1" dirty="0" err="1">
                <a:cs typeface="Noto Sans Devanagari"/>
              </a:rPr>
              <a:t>Vrais</a:t>
            </a:r>
            <a:r>
              <a:rPr sz="3200" b="1" dirty="0">
                <a:cs typeface="Noto Sans Devanagari"/>
              </a:rPr>
              <a:t> faux </a:t>
            </a:r>
            <a:r>
              <a:rPr sz="3200" b="1" dirty="0" err="1">
                <a:cs typeface="Noto Sans Devanagari"/>
              </a:rPr>
              <a:t>positifs</a:t>
            </a:r>
            <a:endParaRPr sz="3200" b="1" dirty="0">
              <a:cs typeface="Noto Sans Devanagari"/>
            </a:endParaRPr>
          </a:p>
        </p:txBody>
      </p:sp>
      <p:sp>
        <p:nvSpPr>
          <p:cNvPr id="891178702" name="place_holder"/>
          <p:cNvSpPr txBox="1">
            <a:spLocks noGrp="1"/>
          </p:cNvSpPr>
          <p:nvPr>
            <p:ph idx="1"/>
          </p:nvPr>
        </p:nvSpPr>
        <p:spPr bwMode="auto">
          <a:xfrm>
            <a:off x="608400" y="5088772"/>
            <a:ext cx="10515600" cy="4003829"/>
          </a:xfrm>
          <a:prstGeom prst="rect">
            <a:avLst/>
          </a:prstGeom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>
              <a:defRPr/>
            </a:pPr>
            <a:r>
              <a:rPr lang="en-US" sz="1800" b="0" i="0" u="sng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39d187ee30f3b2a4: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VT score 0</a:t>
            </a:r>
          </a:p>
          <a:p>
            <a:pPr marL="283879" indent="-283879">
              <a:buFont typeface="Arial"/>
              <a:buChar char="•"/>
              <a:defRPr/>
            </a:pP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Editeur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de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texte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ou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équivalent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awk / sed</a:t>
            </a:r>
          </a:p>
          <a:p>
            <a:pPr marL="283879" indent="-283879">
              <a:buFont typeface="Arial"/>
              <a:buChar char="•"/>
              <a:defRPr/>
            </a:pP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A conserver !</a:t>
            </a:r>
          </a:p>
        </p:txBody>
      </p:sp>
      <p:pic>
        <p:nvPicPr>
          <p:cNvPr id="1155431272" name="Image 115543127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65401" y="1447635"/>
            <a:ext cx="3495674" cy="3667124"/>
          </a:xfrm>
          <a:prstGeom prst="rect">
            <a:avLst/>
          </a:prstGeom>
        </p:spPr>
      </p:pic>
      <p:pic>
        <p:nvPicPr>
          <p:cNvPr id="599587609" name="Image 59958760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5919" y="1317274"/>
            <a:ext cx="5905499" cy="3476624"/>
          </a:xfrm>
          <a:prstGeom prst="rect">
            <a:avLst/>
          </a:prstGeom>
          <a:ln w="12699">
            <a:noFill/>
            <a:prstDash val="solid"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9F1EAA3-056E-06CB-67BF-5CC2CED77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sp>
        <p:nvSpPr>
          <p:cNvPr id="3" name="Titre 1790419123">
            <a:extLst>
              <a:ext uri="{FF2B5EF4-FFF2-40B4-BE49-F238E27FC236}">
                <a16:creationId xmlns:a16="http://schemas.microsoft.com/office/drawing/2014/main" id="{9B33286A-4B33-CD1A-3341-C839D7D3535B}"/>
              </a:ext>
            </a:extLst>
          </p:cNvPr>
          <p:cNvSpPr txBox="1">
            <a:spLocks/>
          </p:cNvSpPr>
          <p:nvPr/>
        </p:nvSpPr>
        <p:spPr bwMode="auto">
          <a:xfrm>
            <a:off x="608400" y="702000"/>
            <a:ext cx="103644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A5B0C"/>
                </a:solidFill>
                <a:latin typeface="Jos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b="1" dirty="0">
                <a:cs typeface="Noto Sans Devanagari"/>
              </a:rPr>
              <a:t>&gt; Notre modèle se trompe &lt;</a:t>
            </a:r>
            <a:endParaRPr lang="fr-FR" sz="3200" b="1" dirty="0">
              <a:cs typeface="Noto Sans Devanagari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05DC884-F576-C06C-87AF-2FD6F1F5E826}"/>
              </a:ext>
            </a:extLst>
          </p:cNvPr>
          <p:cNvSpPr/>
          <p:nvPr/>
        </p:nvSpPr>
        <p:spPr bwMode="auto">
          <a:xfrm>
            <a:off x="1352550" y="1442411"/>
            <a:ext cx="2143125" cy="33337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7445161" name="Titre 1790419123"/>
          <p:cNvSpPr txBox="1">
            <a:spLocks noGrp="1"/>
          </p:cNvSpPr>
          <p:nvPr>
            <p:ph type="title"/>
          </p:nvPr>
        </p:nvSpPr>
        <p:spPr bwMode="auto">
          <a:xfrm>
            <a:off x="608400" y="381600"/>
            <a:ext cx="105156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Résultats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et analyses -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Vrais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positifs</a:t>
            </a:r>
            <a:endParaRPr sz="3200" b="1" dirty="0">
              <a:solidFill>
                <a:srgbClr val="EA5B0C"/>
              </a:solidFill>
              <a:ea typeface="Jost" pitchFamily="2" charset="0"/>
              <a:cs typeface="Noto Sans Devanagari"/>
            </a:endParaRPr>
          </a:p>
        </p:txBody>
      </p:sp>
      <p:pic>
        <p:nvPicPr>
          <p:cNvPr id="934729898" name="Image 93472989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14060" y="2236732"/>
            <a:ext cx="9524999" cy="2800349"/>
          </a:xfrm>
          <a:prstGeom prst="rect">
            <a:avLst/>
          </a:prstGeom>
        </p:spPr>
      </p:pic>
      <p:pic>
        <p:nvPicPr>
          <p:cNvPr id="164038326" name="Image 16403832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885996" y="1312424"/>
            <a:ext cx="5867399" cy="184784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7501FF4-D145-57F7-8B88-E0A76D72C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sp>
        <p:nvSpPr>
          <p:cNvPr id="3" name="Titre 1790419123">
            <a:extLst>
              <a:ext uri="{FF2B5EF4-FFF2-40B4-BE49-F238E27FC236}">
                <a16:creationId xmlns:a16="http://schemas.microsoft.com/office/drawing/2014/main" id="{BE2E4B74-9090-9998-1808-24B99D880D56}"/>
              </a:ext>
            </a:extLst>
          </p:cNvPr>
          <p:cNvSpPr txBox="1">
            <a:spLocks/>
          </p:cNvSpPr>
          <p:nvPr/>
        </p:nvSpPr>
        <p:spPr bwMode="auto">
          <a:xfrm>
            <a:off x="608400" y="702000"/>
            <a:ext cx="103644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A5B0C"/>
                </a:solidFill>
                <a:latin typeface="Jos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b="1" dirty="0">
                <a:cs typeface="Noto Sans Devanagari"/>
              </a:rPr>
              <a:t>&gt; Notre modèle a raison &lt;</a:t>
            </a:r>
            <a:endParaRPr lang="fr-FR" sz="3200" b="1" dirty="0">
              <a:cs typeface="Noto Sans Devanagari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E2BC62B-7871-9F27-EC99-D6A3A6AEC5B2}"/>
              </a:ext>
            </a:extLst>
          </p:cNvPr>
          <p:cNvSpPr/>
          <p:nvPr/>
        </p:nvSpPr>
        <p:spPr>
          <a:xfrm>
            <a:off x="3571875" y="3931989"/>
            <a:ext cx="2143125" cy="33337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lèche : gauche 7">
            <a:extLst>
              <a:ext uri="{FF2B5EF4-FFF2-40B4-BE49-F238E27FC236}">
                <a16:creationId xmlns:a16="http://schemas.microsoft.com/office/drawing/2014/main" id="{2BEAF712-B0F0-DA42-60D9-15F06369E89A}"/>
              </a:ext>
            </a:extLst>
          </p:cNvPr>
          <p:cNvSpPr/>
          <p:nvPr/>
        </p:nvSpPr>
        <p:spPr bwMode="auto">
          <a:xfrm rot="9242503">
            <a:off x="4307748" y="1358169"/>
            <a:ext cx="537049" cy="312024"/>
          </a:xfrm>
          <a:prstGeom prst="lef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>
              <a:latin typeface="Jost" pitchFamily="2" charset="0"/>
            </a:endParaRP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7C486859-E4BB-E1DD-327F-ABB39346C1DB}"/>
              </a:ext>
            </a:extLst>
          </p:cNvPr>
          <p:cNvSpPr/>
          <p:nvPr/>
        </p:nvSpPr>
        <p:spPr bwMode="auto">
          <a:xfrm rot="9242503">
            <a:off x="855259" y="3830511"/>
            <a:ext cx="537049" cy="312024"/>
          </a:xfrm>
          <a:prstGeom prst="lef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>
              <a:latin typeface="Jost" pitchFamily="2" charset="0"/>
            </a:endParaRPr>
          </a:p>
        </p:txBody>
      </p:sp>
      <p:sp>
        <p:nvSpPr>
          <p:cNvPr id="12" name="place_holder">
            <a:extLst>
              <a:ext uri="{FF2B5EF4-FFF2-40B4-BE49-F238E27FC236}">
                <a16:creationId xmlns:a16="http://schemas.microsoft.com/office/drawing/2014/main" id="{354D2D91-FCBA-C38F-AC1E-5521C3C22F1F}"/>
              </a:ext>
            </a:extLst>
          </p:cNvPr>
          <p:cNvSpPr txBox="1">
            <a:spLocks/>
          </p:cNvSpPr>
          <p:nvPr/>
        </p:nvSpPr>
        <p:spPr bwMode="auto">
          <a:xfrm>
            <a:off x="838199" y="5291375"/>
            <a:ext cx="10515600" cy="4003829"/>
          </a:xfrm>
          <a:prstGeom prst="rect">
            <a:avLst/>
          </a:prstGeom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u="sng">
                <a:solidFill>
                  <a:srgbClr val="000000"/>
                </a:solidFill>
                <a:ea typeface="Jost" pitchFamily="2" charset="0"/>
                <a:cs typeface="Arial"/>
              </a:rPr>
              <a:t>e01367262903442d:</a:t>
            </a:r>
            <a:r>
              <a:rPr lang="en-US">
                <a:solidFill>
                  <a:srgbClr val="000000"/>
                </a:solidFill>
                <a:ea typeface="Jost" pitchFamily="2" charset="0"/>
                <a:cs typeface="Arial"/>
              </a:rPr>
              <a:t> VT score 13</a:t>
            </a:r>
          </a:p>
          <a:p>
            <a:pPr marL="283878" indent="-283878">
              <a:buFont typeface="Arial"/>
              <a:buChar char="•"/>
              <a:defRPr/>
            </a:pPr>
            <a:r>
              <a:rPr lang="en-US">
                <a:solidFill>
                  <a:srgbClr val="000000"/>
                </a:solidFill>
                <a:ea typeface="Jost" pitchFamily="2" charset="0"/>
                <a:cs typeface="Arial"/>
              </a:rPr>
              <a:t>Posh C2 - install</a:t>
            </a:r>
            <a:endParaRPr lang="en-US">
              <a:solidFill>
                <a:srgbClr val="000000"/>
              </a:solidFill>
              <a:cs typeface="Times New Roman"/>
            </a:endParaRPr>
          </a:p>
          <a:p>
            <a:pPr marL="283878" indent="-283878">
              <a:buFont typeface="Arial"/>
              <a:buChar char="•"/>
              <a:defRPr/>
            </a:pPr>
            <a:r>
              <a:rPr lang="en-US">
                <a:solidFill>
                  <a:srgbClr val="000000"/>
                </a:solidFill>
                <a:ea typeface="Jost" pitchFamily="2" charset="0"/>
                <a:cs typeface="Arial"/>
              </a:rPr>
              <a:t>A reclasser !</a:t>
            </a:r>
            <a:endParaRPr lang="en-US" dirty="0">
              <a:solidFill>
                <a:srgbClr val="000000"/>
              </a:solidFill>
              <a:ea typeface="Jost" pitchFamily="2" charset="0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15B3C7-0CE9-E6B5-5F2F-B03EB2E7E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Vos intervenants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E0EF385-7198-C1E3-AAA3-37F2EC247353}"/>
              </a:ext>
            </a:extLst>
          </p:cNvPr>
          <p:cNvSpPr/>
          <p:nvPr/>
        </p:nvSpPr>
        <p:spPr bwMode="auto">
          <a:xfrm>
            <a:off x="2348277" y="2161442"/>
            <a:ext cx="2202763" cy="2212730"/>
          </a:xfrm>
          <a:prstGeom prst="ellipse">
            <a:avLst/>
          </a:prstGeom>
          <a:blipFill>
            <a:blip r:embed="rId2"/>
            <a:stretch/>
          </a:blipFill>
          <a:ln w="5715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fr-FR" dirty="0">
              <a:latin typeface="Jost" pitchFamily="2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DCA1B5A-1C79-1DD9-0907-90E69915D183}"/>
              </a:ext>
            </a:extLst>
          </p:cNvPr>
          <p:cNvSpPr/>
          <p:nvPr/>
        </p:nvSpPr>
        <p:spPr bwMode="auto">
          <a:xfrm>
            <a:off x="6794253" y="2161442"/>
            <a:ext cx="2202762" cy="2212729"/>
          </a:xfrm>
          <a:prstGeom prst="ellipse">
            <a:avLst/>
          </a:prstGeom>
          <a:blipFill>
            <a:blip r:embed="rId3"/>
            <a:stretch/>
          </a:blip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fr-FR" dirty="0">
              <a:latin typeface="Jost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935CA7D-0E90-994F-7806-B5D6D600700F}"/>
              </a:ext>
            </a:extLst>
          </p:cNvPr>
          <p:cNvSpPr txBox="1"/>
          <p:nvPr/>
        </p:nvSpPr>
        <p:spPr bwMode="auto">
          <a:xfrm>
            <a:off x="1674593" y="4755060"/>
            <a:ext cx="3550131" cy="72237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800" b="1" i="0" u="none" dirty="0" err="1">
                <a:solidFill>
                  <a:schemeClr val="tx1"/>
                </a:solidFill>
                <a:latin typeface="Jost" pitchFamily="2" charset="0"/>
                <a:ea typeface="Jost" pitchFamily="2" charset="0"/>
                <a:cs typeface="Arial"/>
              </a:rPr>
              <a:t>Sylvio</a:t>
            </a:r>
            <a:r>
              <a:rPr sz="1800" b="1" i="0" u="none" dirty="0">
                <a:solidFill>
                  <a:schemeClr val="tx1"/>
                </a:solidFill>
                <a:latin typeface="Jost" pitchFamily="2" charset="0"/>
                <a:ea typeface="Jost" pitchFamily="2" charset="0"/>
                <a:cs typeface="Arial"/>
              </a:rPr>
              <a:t> </a:t>
            </a:r>
            <a:r>
              <a:rPr sz="1800" b="1" i="0" u="none" dirty="0" err="1">
                <a:solidFill>
                  <a:schemeClr val="tx1"/>
                </a:solidFill>
                <a:latin typeface="Jost" pitchFamily="2" charset="0"/>
                <a:ea typeface="Jost" pitchFamily="2" charset="0"/>
                <a:cs typeface="Arial"/>
              </a:rPr>
              <a:t>Hoarau</a:t>
            </a:r>
            <a:br>
              <a:rPr sz="1400" dirty="0">
                <a:solidFill>
                  <a:schemeClr val="tx1"/>
                </a:solidFill>
                <a:latin typeface="Jost" pitchFamily="2" charset="0"/>
              </a:rPr>
            </a:br>
            <a:r>
              <a:rPr sz="1600" b="0" i="0" u="none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Analyste</a:t>
            </a:r>
            <a:r>
              <a:rPr sz="1600" b="0" i="0" u="none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malware CTI @ GLIMPS</a:t>
            </a:r>
            <a:endParaRPr sz="1400" dirty="0">
              <a:solidFill>
                <a:schemeClr val="tx1"/>
              </a:solidFill>
              <a:latin typeface="Jost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24551B-6354-BD81-4702-38FB8650176B}"/>
              </a:ext>
            </a:extLst>
          </p:cNvPr>
          <p:cNvSpPr txBox="1"/>
          <p:nvPr/>
        </p:nvSpPr>
        <p:spPr bwMode="auto">
          <a:xfrm>
            <a:off x="6301913" y="4755060"/>
            <a:ext cx="3187443" cy="72237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800" b="1" i="0" u="none" dirty="0">
                <a:solidFill>
                  <a:schemeClr val="tx1"/>
                </a:solidFill>
                <a:latin typeface="Jost" pitchFamily="2" charset="0"/>
                <a:ea typeface="Jost" pitchFamily="2" charset="0"/>
                <a:cs typeface="Arial"/>
              </a:rPr>
              <a:t>Pierre-Adrien Fons</a:t>
            </a:r>
            <a:br>
              <a:rPr sz="1400" dirty="0">
                <a:solidFill>
                  <a:schemeClr val="tx1"/>
                </a:solidFill>
                <a:latin typeface="Jost" pitchFamily="2" charset="0"/>
              </a:rPr>
            </a:br>
            <a:r>
              <a:rPr sz="1600" dirty="0" err="1">
                <a:latin typeface="Jost" pitchFamily="2" charset="0"/>
              </a:rPr>
              <a:t>Ingénieur</a:t>
            </a:r>
            <a:r>
              <a:rPr sz="1600" dirty="0">
                <a:latin typeface="Jost" pitchFamily="2" charset="0"/>
              </a:rPr>
              <a:t> R&amp;D @ GLIMPS</a:t>
            </a:r>
            <a:endParaRPr sz="1400" dirty="0">
              <a:solidFill>
                <a:schemeClr val="tx1"/>
              </a:solidFill>
              <a:latin typeface="Jost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7C89255-03A3-5E4C-9E2F-A1F0DCC49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pic>
        <p:nvPicPr>
          <p:cNvPr id="15" name="Image 14" descr="Une image contenant Visage humain, verres, Front, Menton&#10;&#10;Description générée automatiquement">
            <a:extLst>
              <a:ext uri="{FF2B5EF4-FFF2-40B4-BE49-F238E27FC236}">
                <a16:creationId xmlns:a16="http://schemas.microsoft.com/office/drawing/2014/main" id="{714A1EE7-3353-518D-5295-4BA821215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77" y="2141635"/>
            <a:ext cx="2202762" cy="22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4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3018812" name="Titre 1790419123"/>
          <p:cNvSpPr txBox="1">
            <a:spLocks noGrp="1"/>
          </p:cNvSpPr>
          <p:nvPr>
            <p:ph type="title"/>
          </p:nvPr>
        </p:nvSpPr>
        <p:spPr bwMode="auto">
          <a:xfrm>
            <a:off x="608400" y="381600"/>
            <a:ext cx="105156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Résultats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et analyses -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Vrais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positifs</a:t>
            </a:r>
            <a:endParaRPr sz="3200" b="1" dirty="0">
              <a:solidFill>
                <a:srgbClr val="EA5B0C"/>
              </a:solidFill>
              <a:ea typeface="Jost" pitchFamily="2" charset="0"/>
              <a:cs typeface="Noto Sans Devanagari"/>
            </a:endParaRPr>
          </a:p>
        </p:txBody>
      </p:sp>
      <p:sp>
        <p:nvSpPr>
          <p:cNvPr id="684099527" name="place_holder"/>
          <p:cNvSpPr txBox="1">
            <a:spLocks noGrp="1"/>
          </p:cNvSpPr>
          <p:nvPr>
            <p:ph idx="1"/>
          </p:nvPr>
        </p:nvSpPr>
        <p:spPr bwMode="auto">
          <a:xfrm>
            <a:off x="838199" y="5291375"/>
            <a:ext cx="10515600" cy="4003829"/>
          </a:xfrm>
          <a:prstGeom prst="rect">
            <a:avLst/>
          </a:prstGeom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>
              <a:defRPr/>
            </a:pPr>
            <a:r>
              <a:rPr lang="en-US" sz="1800" b="0" i="0" u="sng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e01367262903442d: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VT score 13</a:t>
            </a:r>
            <a:endParaRPr sz="1800" b="0" i="0" u="none" strike="noStrike" cap="none" spc="0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/>
            </a:endParaRPr>
          </a:p>
          <a:p>
            <a:pPr marL="283878" indent="-283878">
              <a:buFont typeface="Arial"/>
              <a:buChar char="•"/>
              <a:defRPr/>
            </a:pP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Posh C2 - install</a:t>
            </a:r>
            <a:endParaRPr sz="1800" b="0" i="0" u="none" strike="noStrike" cap="none" spc="0" dirty="0">
              <a:solidFill>
                <a:srgbClr val="000000"/>
              </a:solidFill>
              <a:cs typeface="Times New Roman"/>
            </a:endParaRPr>
          </a:p>
          <a:p>
            <a:pPr marL="283878" indent="-283878">
              <a:buFont typeface="Arial"/>
              <a:buChar char="•"/>
              <a:defRPr/>
            </a:pP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A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reclasser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!</a:t>
            </a:r>
          </a:p>
        </p:txBody>
      </p:sp>
      <p:pic>
        <p:nvPicPr>
          <p:cNvPr id="301747795" name="Image 301747794"/>
          <p:cNvPicPr>
            <a:picLocks noChangeAspect="1"/>
          </p:cNvPicPr>
          <p:nvPr/>
        </p:nvPicPr>
        <p:blipFill>
          <a:blip r:embed="rId3"/>
          <a:srcRect t="26875" b="-745"/>
          <a:stretch/>
        </p:blipFill>
        <p:spPr bwMode="auto">
          <a:xfrm>
            <a:off x="1350422" y="1233740"/>
            <a:ext cx="8340136" cy="389211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9573ED5-1AEA-6410-83AF-B05C77713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sp>
        <p:nvSpPr>
          <p:cNvPr id="3" name="Titre 1790419123">
            <a:extLst>
              <a:ext uri="{FF2B5EF4-FFF2-40B4-BE49-F238E27FC236}">
                <a16:creationId xmlns:a16="http://schemas.microsoft.com/office/drawing/2014/main" id="{6372C59F-E34B-6B3D-31FE-DA0114C619A4}"/>
              </a:ext>
            </a:extLst>
          </p:cNvPr>
          <p:cNvSpPr txBox="1">
            <a:spLocks/>
          </p:cNvSpPr>
          <p:nvPr/>
        </p:nvSpPr>
        <p:spPr bwMode="auto">
          <a:xfrm>
            <a:off x="608400" y="702000"/>
            <a:ext cx="103644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A5B0C"/>
                </a:solidFill>
                <a:latin typeface="Jos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b="1" dirty="0">
                <a:cs typeface="Noto Sans Devanagari"/>
              </a:rPr>
              <a:t>&gt; Notre modèle a raison &lt;</a:t>
            </a:r>
            <a:endParaRPr lang="fr-FR" sz="3200" b="1" dirty="0">
              <a:cs typeface="Noto Sans Devanagari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828225E-7A6F-1830-C94F-9E6F7067984A}"/>
              </a:ext>
            </a:extLst>
          </p:cNvPr>
          <p:cNvSpPr/>
          <p:nvPr/>
        </p:nvSpPr>
        <p:spPr bwMode="auto">
          <a:xfrm>
            <a:off x="1199222" y="1187924"/>
            <a:ext cx="3172753" cy="47527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7443950" name="Titre 1790419123"/>
          <p:cNvSpPr txBox="1">
            <a:spLocks noGrp="1"/>
          </p:cNvSpPr>
          <p:nvPr>
            <p:ph type="title"/>
          </p:nvPr>
        </p:nvSpPr>
        <p:spPr bwMode="auto">
          <a:xfrm>
            <a:off x="608400" y="381600"/>
            <a:ext cx="105156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sz="3200" b="1" dirty="0" err="1">
                <a:cs typeface="Noto Sans Devanagari"/>
              </a:rPr>
              <a:t>Résultats</a:t>
            </a:r>
            <a:r>
              <a:rPr sz="3200" b="1" dirty="0">
                <a:cs typeface="Noto Sans Devanagari"/>
              </a:rPr>
              <a:t> et analyses – </a:t>
            </a:r>
            <a:r>
              <a:rPr lang="en-US" sz="3200" b="1" dirty="0">
                <a:cs typeface="Noto Sans Devanagari"/>
              </a:rPr>
              <a:t>Faux </a:t>
            </a:r>
            <a:r>
              <a:rPr lang="en-US" sz="3200" b="1" dirty="0" err="1">
                <a:cs typeface="Noto Sans Devanagari"/>
              </a:rPr>
              <a:t>positifs</a:t>
            </a:r>
            <a:r>
              <a:rPr lang="en-US" sz="3200" b="1" dirty="0">
                <a:cs typeface="Noto Sans Devanagari"/>
              </a:rPr>
              <a:t> ... </a:t>
            </a:r>
            <a:r>
              <a:rPr lang="en-US" sz="3200" b="1" dirty="0" err="1">
                <a:cs typeface="Noto Sans Devanagari"/>
              </a:rPr>
              <a:t>selon</a:t>
            </a:r>
            <a:r>
              <a:rPr lang="en-US" sz="3200" b="1" dirty="0">
                <a:cs typeface="Noto Sans Devanagari"/>
              </a:rPr>
              <a:t> </a:t>
            </a:r>
            <a:r>
              <a:rPr lang="en-US" sz="3200" b="1" dirty="0" err="1">
                <a:cs typeface="Noto Sans Devanagari"/>
              </a:rPr>
              <a:t>contexte</a:t>
            </a:r>
            <a:endParaRPr sz="3200" b="1" dirty="0">
              <a:cs typeface="Noto Sans Devanagari"/>
            </a:endParaRPr>
          </a:p>
        </p:txBody>
      </p:sp>
      <p:sp>
        <p:nvSpPr>
          <p:cNvPr id="889868287" name="place_holder"/>
          <p:cNvSpPr txBox="1">
            <a:spLocks noGrp="1"/>
          </p:cNvSpPr>
          <p:nvPr/>
        </p:nvSpPr>
        <p:spPr bwMode="auto">
          <a:xfrm>
            <a:off x="461635" y="4900933"/>
            <a:ext cx="9905496" cy="1628741"/>
          </a:xfrm>
          <a:prstGeom prst="rect">
            <a:avLst/>
          </a:prstGeom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>
              <a:defRPr/>
            </a:pPr>
            <a:r>
              <a:rPr lang="en-US" sz="1800" b="0" i="0" u="sng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dabe38d1bd7b91bb</a:t>
            </a:r>
            <a:r>
              <a:rPr lang="en-US" sz="1800" b="0" i="0" u="sng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: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VT score 1</a:t>
            </a:r>
            <a:endParaRPr sz="1800" b="0" i="0" u="none" strike="noStrike" cap="none" spc="0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/>
            </a:endParaRPr>
          </a:p>
          <a:p>
            <a:pPr marL="283879" indent="-283879">
              <a:buFont typeface="Arial"/>
              <a:buChar char="•"/>
              <a:defRPr/>
            </a:pP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Créateur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de rapport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d’inventaire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d’une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machine</a:t>
            </a:r>
          </a:p>
          <a:p>
            <a:pPr marL="283879" indent="-283879">
              <a:buFont typeface="Arial"/>
              <a:buChar char="•"/>
              <a:defRPr/>
            </a:pP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A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retirer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du dataset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d’entrainement</a:t>
            </a:r>
            <a:endParaRPr lang="en-US" sz="1800" b="0" i="0" u="none" strike="noStrike" cap="none" spc="0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/>
            </a:endParaRPr>
          </a:p>
        </p:txBody>
      </p:sp>
      <p:pic>
        <p:nvPicPr>
          <p:cNvPr id="2058172447" name="Image 205817244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1635" y="1707019"/>
            <a:ext cx="5796983" cy="3170630"/>
          </a:xfrm>
          <a:prstGeom prst="rect">
            <a:avLst/>
          </a:prstGeom>
        </p:spPr>
      </p:pic>
      <p:pic>
        <p:nvPicPr>
          <p:cNvPr id="719441127" name="Image 71944112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660398" y="1057275"/>
            <a:ext cx="2800349" cy="4743449"/>
          </a:xfrm>
          <a:prstGeom prst="rect">
            <a:avLst/>
          </a:prstGeom>
        </p:spPr>
      </p:pic>
      <p:sp>
        <p:nvSpPr>
          <p:cNvPr id="478740889" name="Flèche : droite 478740888"/>
          <p:cNvSpPr/>
          <p:nvPr/>
        </p:nvSpPr>
        <p:spPr bwMode="auto">
          <a:xfrm>
            <a:off x="6209353" y="2512629"/>
            <a:ext cx="1395905" cy="42698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>
              <a:latin typeface="Jost" pitchFamily="2" charset="0"/>
            </a:endParaRPr>
          </a:p>
        </p:txBody>
      </p:sp>
      <p:sp>
        <p:nvSpPr>
          <p:cNvPr id="1881658764" name="Organigramme : Alternative 1881658763"/>
          <p:cNvSpPr/>
          <p:nvPr/>
        </p:nvSpPr>
        <p:spPr bwMode="auto">
          <a:xfrm>
            <a:off x="8192295" y="2635797"/>
            <a:ext cx="1342787" cy="230361"/>
          </a:xfrm>
          <a:prstGeom prst="flowChartAlternateProcess">
            <a:avLst/>
          </a:prstGeom>
          <a:noFill/>
          <a:ln w="19049" cap="flat" cmpd="sng" algn="ctr">
            <a:solidFill>
              <a:schemeClr val="accent6">
                <a:lumMod val="74901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>
              <a:latin typeface="Jost" pitchFamily="2" charset="0"/>
            </a:endParaRPr>
          </a:p>
        </p:txBody>
      </p:sp>
      <p:sp>
        <p:nvSpPr>
          <p:cNvPr id="82671055" name="Organigramme : Alternative 82671054"/>
          <p:cNvSpPr/>
          <p:nvPr/>
        </p:nvSpPr>
        <p:spPr bwMode="auto">
          <a:xfrm>
            <a:off x="8192295" y="4485378"/>
            <a:ext cx="1922946" cy="230360"/>
          </a:xfrm>
          <a:prstGeom prst="flowChartAlternateProcess">
            <a:avLst/>
          </a:prstGeom>
          <a:noFill/>
          <a:ln w="19049" cap="flat" cmpd="sng" algn="ctr">
            <a:solidFill>
              <a:schemeClr val="accent6">
                <a:lumMod val="74901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>
              <a:latin typeface="Jost" pitchFamily="2" charset="0"/>
            </a:endParaRPr>
          </a:p>
        </p:txBody>
      </p:sp>
      <p:sp>
        <p:nvSpPr>
          <p:cNvPr id="1744845534" name="Organigramme : Alternative 1744845533"/>
          <p:cNvSpPr/>
          <p:nvPr/>
        </p:nvSpPr>
        <p:spPr bwMode="auto">
          <a:xfrm>
            <a:off x="8192295" y="4762469"/>
            <a:ext cx="961472" cy="230360"/>
          </a:xfrm>
          <a:prstGeom prst="flowChartAlternateProcess">
            <a:avLst/>
          </a:prstGeom>
          <a:noFill/>
          <a:ln w="19049" cap="flat" cmpd="sng" algn="ctr">
            <a:solidFill>
              <a:schemeClr val="accent6">
                <a:lumMod val="74901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>
              <a:latin typeface="Jost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985A945-5410-FC62-CD6A-B70D481FC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8065483-78A2-3065-99DB-90D3E557B6C4}"/>
              </a:ext>
            </a:extLst>
          </p:cNvPr>
          <p:cNvSpPr/>
          <p:nvPr/>
        </p:nvSpPr>
        <p:spPr bwMode="auto">
          <a:xfrm>
            <a:off x="3414133" y="2847108"/>
            <a:ext cx="2319917" cy="33337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Flèche : gauche 3">
            <a:extLst>
              <a:ext uri="{FF2B5EF4-FFF2-40B4-BE49-F238E27FC236}">
                <a16:creationId xmlns:a16="http://schemas.microsoft.com/office/drawing/2014/main" id="{EC6AC036-BEA3-0610-9FE2-8FFAA6974D42}"/>
              </a:ext>
            </a:extLst>
          </p:cNvPr>
          <p:cNvSpPr/>
          <p:nvPr/>
        </p:nvSpPr>
        <p:spPr bwMode="auto">
          <a:xfrm rot="9242503">
            <a:off x="271750" y="2737595"/>
            <a:ext cx="537049" cy="312024"/>
          </a:xfrm>
          <a:prstGeom prst="lef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>
              <a:latin typeface="Jost" pitchFamily="2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0086534" name="Titre 1790419123"/>
          <p:cNvSpPr txBox="1">
            <a:spLocks noGrp="1"/>
          </p:cNvSpPr>
          <p:nvPr>
            <p:ph type="title"/>
          </p:nvPr>
        </p:nvSpPr>
        <p:spPr bwMode="auto">
          <a:xfrm>
            <a:off x="608400" y="381600"/>
            <a:ext cx="105156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Résultats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et analyses – </a:t>
            </a:r>
            <a:r>
              <a:rPr lang="en-US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FN</a:t>
            </a:r>
            <a:endParaRPr sz="3200" b="1" dirty="0">
              <a:solidFill>
                <a:srgbClr val="EA5B0C"/>
              </a:solidFill>
              <a:ea typeface="Jost" pitchFamily="2" charset="0"/>
              <a:cs typeface="Noto Sans Devanagari"/>
            </a:endParaRPr>
          </a:p>
        </p:txBody>
      </p:sp>
      <p:sp>
        <p:nvSpPr>
          <p:cNvPr id="1692628319" name="place_holder"/>
          <p:cNvSpPr txBox="1">
            <a:spLocks noGrp="1"/>
          </p:cNvSpPr>
          <p:nvPr>
            <p:ph idx="1"/>
          </p:nvPr>
        </p:nvSpPr>
        <p:spPr bwMode="auto">
          <a:xfrm>
            <a:off x="1125631" y="2879652"/>
            <a:ext cx="10515600" cy="4003829"/>
          </a:xfrm>
          <a:prstGeom prst="rect">
            <a:avLst/>
          </a:prstGeom>
          <a:effectLst/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sz="1800" dirty="0" err="1">
                <a:solidFill>
                  <a:srgbClr val="EF4C25"/>
                </a:solidFill>
              </a:rPr>
              <a:t>Vrais</a:t>
            </a:r>
            <a:r>
              <a:rPr sz="1800" dirty="0"/>
              <a:t> faux </a:t>
            </a:r>
            <a:r>
              <a:rPr sz="1800" dirty="0" err="1"/>
              <a:t>négatifs</a:t>
            </a:r>
            <a:br>
              <a:rPr sz="1800" dirty="0"/>
            </a:br>
            <a:endParaRPr sz="1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1800" b="0" i="0" u="none" strike="noStrike" cap="none" spc="0" dirty="0">
                <a:solidFill>
                  <a:srgbClr val="EF4C25"/>
                </a:solidFill>
                <a:latin typeface="Jost" pitchFamily="2" charset="0"/>
                <a:ea typeface="Jost" pitchFamily="2" charset="0"/>
                <a:cs typeface="DejaVu Sans"/>
              </a:rPr>
              <a:t>Faux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faux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négatifs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(aka: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Vrais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négatifs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)</a:t>
            </a:r>
            <a:b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</a:br>
            <a:endParaRPr sz="1800" b="0" i="0" u="none" strike="noStrike" cap="none" spc="0" dirty="0">
              <a:solidFill>
                <a:srgbClr val="000000"/>
              </a:solidFill>
              <a:latin typeface="Jost" pitchFamily="2" charset="0"/>
              <a:ea typeface="Jost" pitchFamily="2" charset="0"/>
              <a:cs typeface="DejaVu Sans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Faux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négatifs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selon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le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contexte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d’emploi</a:t>
            </a:r>
            <a:endParaRPr sz="1600" dirty="0"/>
          </a:p>
          <a:p>
            <a:pPr>
              <a:defRPr/>
            </a:pPr>
            <a:endParaRPr dirty="0"/>
          </a:p>
        </p:txBody>
      </p:sp>
      <p:sp>
        <p:nvSpPr>
          <p:cNvPr id="327266174" name="Espace réservé du texte 1000550655"/>
          <p:cNvSpPr txBox="1">
            <a:spLocks noGrp="1"/>
          </p:cNvSpPr>
          <p:nvPr/>
        </p:nvSpPr>
        <p:spPr bwMode="auto">
          <a:xfrm>
            <a:off x="1135604" y="1293219"/>
            <a:ext cx="9310332" cy="640756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2500" lnSpcReduction="16000"/>
          </a:bodyPr>
          <a:lstStyle/>
          <a:p>
            <a:pPr algn="ctr">
              <a:defRPr/>
            </a:pPr>
            <a:r>
              <a:rPr lang="en-US" sz="2600" b="1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Let’s </a:t>
            </a:r>
            <a:r>
              <a:rPr lang="en-US" sz="2600" b="1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analyse</a:t>
            </a:r>
            <a:r>
              <a:rPr lang="en-US" sz="2600" b="1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more scripts !</a:t>
            </a:r>
            <a:endParaRPr sz="2600" dirty="0">
              <a:latin typeface="Jost" pitchFamily="2" charset="0"/>
            </a:endParaRPr>
          </a:p>
          <a:p>
            <a:pPr>
              <a:defRPr/>
            </a:pPr>
            <a:endParaRPr sz="2600" dirty="0">
              <a:latin typeface="Jost" pitchFamily="2" charset="0"/>
            </a:endParaRPr>
          </a:p>
          <a:p>
            <a:pPr>
              <a:defRPr/>
            </a:pPr>
            <a:endParaRPr dirty="0">
              <a:latin typeface="Jost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78C23B-D1FA-0697-EDD0-61E7F8405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pic>
        <p:nvPicPr>
          <p:cNvPr id="3" name="Image 2" descr="Une image contenant symbole, capture d’écran, Graphique, clipart&#10;&#10;Description générée automatiquement">
            <a:extLst>
              <a:ext uri="{FF2B5EF4-FFF2-40B4-BE49-F238E27FC236}">
                <a16:creationId xmlns:a16="http://schemas.microsoft.com/office/drawing/2014/main" id="{6FF23644-7B9A-9312-EE36-E282AF764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7510" y="2802834"/>
            <a:ext cx="2266908" cy="222438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458335" name="Titre 1790419123"/>
          <p:cNvSpPr txBox="1">
            <a:spLocks noGrp="1"/>
          </p:cNvSpPr>
          <p:nvPr>
            <p:ph type="title"/>
          </p:nvPr>
        </p:nvSpPr>
        <p:spPr bwMode="auto">
          <a:xfrm>
            <a:off x="608400" y="381600"/>
            <a:ext cx="105156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Résultats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et analyses -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Vrais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faux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négatifs</a:t>
            </a:r>
            <a:endParaRPr sz="3200" b="1" dirty="0">
              <a:solidFill>
                <a:srgbClr val="EA5B0C"/>
              </a:solidFill>
              <a:ea typeface="Jost" pitchFamily="2" charset="0"/>
              <a:cs typeface="Noto Sans Devanagari"/>
            </a:endParaRPr>
          </a:p>
        </p:txBody>
      </p:sp>
      <p:sp>
        <p:nvSpPr>
          <p:cNvPr id="1740597965" name="place_holder"/>
          <p:cNvSpPr txBox="1">
            <a:spLocks noGrp="1"/>
          </p:cNvSpPr>
          <p:nvPr>
            <p:ph idx="1"/>
          </p:nvPr>
        </p:nvSpPr>
        <p:spPr bwMode="auto">
          <a:xfrm>
            <a:off x="608400" y="5248601"/>
            <a:ext cx="10515600" cy="4003829"/>
          </a:xfrm>
          <a:prstGeom prst="rect">
            <a:avLst/>
          </a:prstGeom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>
              <a:defRPr/>
            </a:pPr>
            <a:r>
              <a:rPr lang="en-US" sz="1800" b="0" i="0" u="sng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7d8671c91a02bfbf</a:t>
            </a:r>
            <a:r>
              <a:rPr lang="en-US" sz="1800" b="0" i="0" u="sng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800" b="0" i="0" u="sng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:</a:t>
            </a:r>
            <a:r>
              <a:rPr lang="en-US" sz="1800" b="0" i="0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VT score 38</a:t>
            </a:r>
          </a:p>
          <a:p>
            <a:pPr marL="283879" indent="-283879">
              <a:buFont typeface="Arial"/>
              <a:buChar char="•"/>
              <a:defRPr/>
            </a:pP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RAT powerplant C2</a:t>
            </a:r>
          </a:p>
          <a:p>
            <a:pPr marL="283879" indent="-283879">
              <a:buFont typeface="Arial"/>
              <a:buChar char="•"/>
              <a:defRPr/>
            </a:pP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A conserver !</a:t>
            </a:r>
          </a:p>
        </p:txBody>
      </p:sp>
      <p:pic>
        <p:nvPicPr>
          <p:cNvPr id="1318880150" name="Image 131888014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49312" y="2298902"/>
            <a:ext cx="7867649" cy="2905124"/>
          </a:xfrm>
          <a:prstGeom prst="rect">
            <a:avLst/>
          </a:prstGeom>
        </p:spPr>
      </p:pic>
      <p:pic>
        <p:nvPicPr>
          <p:cNvPr id="1858159498" name="Image 1858159497"/>
          <p:cNvPicPr>
            <a:picLocks noChangeAspect="1"/>
          </p:cNvPicPr>
          <p:nvPr/>
        </p:nvPicPr>
        <p:blipFill>
          <a:blip r:embed="rId4"/>
          <a:srcRect r="12614"/>
          <a:stretch/>
        </p:blipFill>
        <p:spPr bwMode="auto">
          <a:xfrm>
            <a:off x="5144042" y="2080025"/>
            <a:ext cx="5718212" cy="1485900"/>
          </a:xfrm>
          <a:prstGeom prst="rect">
            <a:avLst/>
          </a:prstGeom>
        </p:spPr>
      </p:pic>
      <p:pic>
        <p:nvPicPr>
          <p:cNvPr id="1697486389" name="Image 169748638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95060" y="1403777"/>
            <a:ext cx="5400675" cy="781049"/>
          </a:xfrm>
          <a:prstGeom prst="rect">
            <a:avLst/>
          </a:prstGeom>
        </p:spPr>
      </p:pic>
      <p:sp>
        <p:nvSpPr>
          <p:cNvPr id="896395864" name="Flèche : gauche 896395863"/>
          <p:cNvSpPr/>
          <p:nvPr/>
        </p:nvSpPr>
        <p:spPr bwMode="auto">
          <a:xfrm rot="1042839">
            <a:off x="6415128" y="1523739"/>
            <a:ext cx="361210" cy="248842"/>
          </a:xfrm>
          <a:prstGeom prst="lef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>
              <a:latin typeface="Jost" pitchFamily="2" charset="0"/>
            </a:endParaRPr>
          </a:p>
        </p:txBody>
      </p:sp>
      <p:sp>
        <p:nvSpPr>
          <p:cNvPr id="1351204372" name="Flèche : gauche 1351204371"/>
          <p:cNvSpPr/>
          <p:nvPr/>
        </p:nvSpPr>
        <p:spPr bwMode="auto">
          <a:xfrm rot="19767525">
            <a:off x="8521858" y="2355888"/>
            <a:ext cx="599731" cy="253998"/>
          </a:xfrm>
          <a:prstGeom prst="lef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>
              <a:latin typeface="Jost" pitchFamily="2" charset="0"/>
            </a:endParaRPr>
          </a:p>
        </p:txBody>
      </p:sp>
      <p:sp>
        <p:nvSpPr>
          <p:cNvPr id="1216744874" name="Flèche : gauche 1216744873"/>
          <p:cNvSpPr/>
          <p:nvPr/>
        </p:nvSpPr>
        <p:spPr bwMode="auto">
          <a:xfrm rot="1801963">
            <a:off x="2227787" y="4975081"/>
            <a:ext cx="423878" cy="253998"/>
          </a:xfrm>
          <a:prstGeom prst="lef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>
              <a:latin typeface="Jost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9EC2BB-B28A-9135-0DEE-1B967FE3BD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sp>
        <p:nvSpPr>
          <p:cNvPr id="3" name="Titre 1790419123">
            <a:extLst>
              <a:ext uri="{FF2B5EF4-FFF2-40B4-BE49-F238E27FC236}">
                <a16:creationId xmlns:a16="http://schemas.microsoft.com/office/drawing/2014/main" id="{1D321D56-344F-F13E-C1EC-BF8D9BBB5710}"/>
              </a:ext>
            </a:extLst>
          </p:cNvPr>
          <p:cNvSpPr txBox="1">
            <a:spLocks/>
          </p:cNvSpPr>
          <p:nvPr/>
        </p:nvSpPr>
        <p:spPr bwMode="auto">
          <a:xfrm>
            <a:off x="608400" y="702000"/>
            <a:ext cx="103644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A5B0C"/>
                </a:solidFill>
                <a:latin typeface="Jos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b="1" dirty="0">
                <a:cs typeface="Noto Sans Devanagari"/>
              </a:rPr>
              <a:t>&gt; Notre modèle se trompe &lt;</a:t>
            </a:r>
            <a:endParaRPr lang="fr-FR" sz="3200" b="1" dirty="0">
              <a:cs typeface="Noto Sans Devanagari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9DE5867-1259-18CE-4C10-C9E931DBAD91}"/>
              </a:ext>
            </a:extLst>
          </p:cNvPr>
          <p:cNvSpPr/>
          <p:nvPr/>
        </p:nvSpPr>
        <p:spPr bwMode="auto">
          <a:xfrm>
            <a:off x="1909183" y="4409510"/>
            <a:ext cx="2319917" cy="33337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9629012" name="Titre 1790419123"/>
          <p:cNvSpPr txBox="1">
            <a:spLocks noGrp="1"/>
          </p:cNvSpPr>
          <p:nvPr>
            <p:ph type="title"/>
          </p:nvPr>
        </p:nvSpPr>
        <p:spPr bwMode="auto">
          <a:xfrm>
            <a:off x="608400" y="381600"/>
            <a:ext cx="105156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Résultats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et analyses -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Vrais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faux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négatifs</a:t>
            </a:r>
            <a:endParaRPr sz="3200" b="1" dirty="0">
              <a:solidFill>
                <a:srgbClr val="EA5B0C"/>
              </a:solidFill>
              <a:ea typeface="Jost" pitchFamily="2" charset="0"/>
              <a:cs typeface="Noto Sans Devanagari"/>
            </a:endParaRPr>
          </a:p>
        </p:txBody>
      </p:sp>
      <p:sp>
        <p:nvSpPr>
          <p:cNvPr id="184617657" name="place_holder"/>
          <p:cNvSpPr txBox="1">
            <a:spLocks noGrp="1"/>
          </p:cNvSpPr>
          <p:nvPr>
            <p:ph idx="1"/>
          </p:nvPr>
        </p:nvSpPr>
        <p:spPr bwMode="auto">
          <a:xfrm>
            <a:off x="608400" y="5418650"/>
            <a:ext cx="10515600" cy="4003829"/>
          </a:xfrm>
          <a:prstGeom prst="rect">
            <a:avLst/>
          </a:prstGeom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>
              <a:defRPr/>
            </a:pPr>
            <a:r>
              <a:rPr lang="en-US" sz="1800" b="0" i="0" u="sng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864b7259d829a2e0: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VT score 36</a:t>
            </a:r>
          </a:p>
          <a:p>
            <a:pPr marL="283879" indent="-283879">
              <a:buFont typeface="Arial"/>
              <a:buChar char="•"/>
              <a:defRPr/>
            </a:pP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Keylogger par mail !</a:t>
            </a:r>
          </a:p>
          <a:p>
            <a:pPr marL="283879" indent="-283879">
              <a:buFont typeface="Arial"/>
              <a:buChar char="•"/>
              <a:defRPr/>
            </a:pP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A conserver !</a:t>
            </a:r>
          </a:p>
          <a:p>
            <a:pPr>
              <a:defRPr/>
            </a:pPr>
            <a:endParaRPr lang="en-US" sz="1800" b="0" i="0" u="none" strike="noStrike" cap="none" spc="0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/>
            </a:endParaRPr>
          </a:p>
        </p:txBody>
      </p:sp>
      <p:sp>
        <p:nvSpPr>
          <p:cNvPr id="1812957764" name="place_holder"/>
          <p:cNvSpPr txBox="1">
            <a:spLocks noGrp="1"/>
          </p:cNvSpPr>
          <p:nvPr/>
        </p:nvSpPr>
        <p:spPr bwMode="auto">
          <a:xfrm>
            <a:off x="8510157" y="5238201"/>
            <a:ext cx="2461943" cy="413297"/>
          </a:xfrm>
          <a:prstGeom prst="rect">
            <a:avLst/>
          </a:prstGeom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/>
          <a:p>
            <a:pPr>
              <a:defRPr/>
            </a:pPr>
            <a:r>
              <a:rPr sz="1600" i="1" dirty="0">
                <a:latin typeface="Jost" pitchFamily="2" charset="0"/>
              </a:rPr>
              <a:t>“ it’s not stupid if it works”</a:t>
            </a:r>
            <a:endParaRPr i="1" dirty="0">
              <a:latin typeface="Jost" pitchFamily="2" charset="0"/>
            </a:endParaRPr>
          </a:p>
        </p:txBody>
      </p:sp>
      <p:pic>
        <p:nvPicPr>
          <p:cNvPr id="858897884" name="Image 85889788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10697" y="1332898"/>
            <a:ext cx="4446624" cy="3998225"/>
          </a:xfrm>
          <a:prstGeom prst="rect">
            <a:avLst/>
          </a:prstGeom>
        </p:spPr>
      </p:pic>
      <p:sp>
        <p:nvSpPr>
          <p:cNvPr id="1491211701" name="Flèche : droite 1491211700"/>
          <p:cNvSpPr/>
          <p:nvPr/>
        </p:nvSpPr>
        <p:spPr bwMode="auto">
          <a:xfrm rot="9219210">
            <a:off x="2662226" y="4609034"/>
            <a:ext cx="392334" cy="317499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>
              <a:latin typeface="Jost" pitchFamily="2" charset="0"/>
            </a:endParaRPr>
          </a:p>
        </p:txBody>
      </p:sp>
      <p:sp>
        <p:nvSpPr>
          <p:cNvPr id="1399482367" name="Flèche : droite 1399482366"/>
          <p:cNvSpPr/>
          <p:nvPr/>
        </p:nvSpPr>
        <p:spPr bwMode="auto">
          <a:xfrm rot="9219210">
            <a:off x="3916116" y="2543194"/>
            <a:ext cx="444674" cy="317498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>
              <a:latin typeface="Jost" pitchFamily="2" charset="0"/>
            </a:endParaRPr>
          </a:p>
        </p:txBody>
      </p:sp>
      <p:pic>
        <p:nvPicPr>
          <p:cNvPr id="828055839" name="Image 82805583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873749" y="2311398"/>
            <a:ext cx="5105399" cy="158114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1C7F719-04AF-1A9D-62E3-EF348F068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sp>
        <p:nvSpPr>
          <p:cNvPr id="3" name="Titre 1790419123">
            <a:extLst>
              <a:ext uri="{FF2B5EF4-FFF2-40B4-BE49-F238E27FC236}">
                <a16:creationId xmlns:a16="http://schemas.microsoft.com/office/drawing/2014/main" id="{16EAE185-C66C-B4BA-AB40-1BCC56DE6EF5}"/>
              </a:ext>
            </a:extLst>
          </p:cNvPr>
          <p:cNvSpPr txBox="1">
            <a:spLocks/>
          </p:cNvSpPr>
          <p:nvPr/>
        </p:nvSpPr>
        <p:spPr bwMode="auto">
          <a:xfrm>
            <a:off x="608400" y="702000"/>
            <a:ext cx="103644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A5B0C"/>
                </a:solidFill>
                <a:latin typeface="Jos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b="1" dirty="0">
                <a:cs typeface="Noto Sans Devanagari"/>
              </a:rPr>
              <a:t>&gt; Notre modèle se trompe &lt;</a:t>
            </a:r>
            <a:endParaRPr lang="fr-FR" sz="3200" b="1" dirty="0">
              <a:cs typeface="Noto Sans Devanaga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8476900" name="Titre 1790419123"/>
          <p:cNvSpPr txBox="1">
            <a:spLocks noGrp="1"/>
          </p:cNvSpPr>
          <p:nvPr>
            <p:ph type="title"/>
          </p:nvPr>
        </p:nvSpPr>
        <p:spPr bwMode="auto">
          <a:xfrm>
            <a:off x="608400" y="381600"/>
            <a:ext cx="105156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Résultats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et analyses –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Vrais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négatifs</a:t>
            </a:r>
            <a:endParaRPr sz="3200" b="1" dirty="0">
              <a:solidFill>
                <a:srgbClr val="EA5B0C"/>
              </a:solidFill>
              <a:ea typeface="Jost" pitchFamily="2" charset="0"/>
              <a:cs typeface="Noto Sans Devanagari"/>
            </a:endParaRPr>
          </a:p>
        </p:txBody>
      </p:sp>
      <p:sp>
        <p:nvSpPr>
          <p:cNvPr id="2111706309" name="place_holder"/>
          <p:cNvSpPr txBox="1">
            <a:spLocks noGrp="1"/>
          </p:cNvSpPr>
          <p:nvPr>
            <p:ph idx="1"/>
          </p:nvPr>
        </p:nvSpPr>
        <p:spPr bwMode="auto">
          <a:xfrm>
            <a:off x="608400" y="5352565"/>
            <a:ext cx="10515600" cy="4003829"/>
          </a:xfrm>
          <a:prstGeom prst="rect">
            <a:avLst/>
          </a:prstGeom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>
              <a:defRPr/>
            </a:pPr>
            <a:r>
              <a:rPr lang="en-US" sz="1800" b="0" i="0" u="sng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7b38052a976f297e: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VT score 9</a:t>
            </a:r>
          </a:p>
          <a:p>
            <a:pPr marL="283879" indent="-283879">
              <a:buFont typeface="Arial"/>
              <a:buChar char="•"/>
              <a:defRPr/>
            </a:pP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Encodeur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base 64 !</a:t>
            </a:r>
          </a:p>
          <a:p>
            <a:pPr marL="283879" indent="-283879">
              <a:buFont typeface="Arial"/>
              <a:buChar char="•"/>
              <a:defRPr/>
            </a:pP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A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reclasser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!</a:t>
            </a:r>
          </a:p>
        </p:txBody>
      </p:sp>
      <p:pic>
        <p:nvPicPr>
          <p:cNvPr id="2010229149" name="Image 201022914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223553" y="1730449"/>
            <a:ext cx="5486562" cy="3622116"/>
          </a:xfrm>
          <a:prstGeom prst="rect">
            <a:avLst/>
          </a:prstGeom>
        </p:spPr>
      </p:pic>
      <p:pic>
        <p:nvPicPr>
          <p:cNvPr id="1458201607" name="Image 145820160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28537" y="1378025"/>
            <a:ext cx="8543925" cy="35242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D41F1B-62FD-1CCF-BC80-667686DFB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5DB64B7-7799-85AB-EC4D-07AF72825106}"/>
              </a:ext>
            </a:extLst>
          </p:cNvPr>
          <p:cNvSpPr/>
          <p:nvPr/>
        </p:nvSpPr>
        <p:spPr bwMode="auto">
          <a:xfrm>
            <a:off x="5577932" y="4874655"/>
            <a:ext cx="1661068" cy="22432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3958863" name="Titre 1790419123"/>
          <p:cNvSpPr txBox="1">
            <a:spLocks noGrp="1"/>
          </p:cNvSpPr>
          <p:nvPr>
            <p:ph type="title"/>
          </p:nvPr>
        </p:nvSpPr>
        <p:spPr bwMode="auto">
          <a:xfrm>
            <a:off x="608400" y="381600"/>
            <a:ext cx="105156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Résultats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et analyses – </a:t>
            </a:r>
            <a:r>
              <a:rPr lang="en-US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Faux </a:t>
            </a:r>
            <a:r>
              <a:rPr lang="en-US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négatifs</a:t>
            </a:r>
            <a:r>
              <a:rPr lang="en-US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...</a:t>
            </a:r>
            <a:r>
              <a:rPr lang="en-US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selon</a:t>
            </a:r>
            <a:r>
              <a:rPr lang="en-US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</a:t>
            </a:r>
            <a:r>
              <a:rPr lang="en-US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contexte</a:t>
            </a:r>
            <a:endParaRPr sz="3200" b="1" dirty="0">
              <a:solidFill>
                <a:srgbClr val="EA5B0C"/>
              </a:solidFill>
              <a:ea typeface="Jost" pitchFamily="2" charset="0"/>
              <a:cs typeface="Noto Sans Devanagari"/>
            </a:endParaRPr>
          </a:p>
        </p:txBody>
      </p:sp>
      <p:sp>
        <p:nvSpPr>
          <p:cNvPr id="521748600" name="place_holder"/>
          <p:cNvSpPr txBox="1">
            <a:spLocks noGrp="1"/>
          </p:cNvSpPr>
          <p:nvPr/>
        </p:nvSpPr>
        <p:spPr bwMode="auto">
          <a:xfrm>
            <a:off x="461635" y="5189481"/>
            <a:ext cx="9905496" cy="1628741"/>
          </a:xfrm>
          <a:prstGeom prst="rect">
            <a:avLst/>
          </a:prstGeom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>
              <a:defRPr/>
            </a:pPr>
            <a:r>
              <a:rPr lang="en-US" sz="1800" b="0" i="0" u="sng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358c6ef0fe0f93a6: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score 7</a:t>
            </a:r>
          </a:p>
          <a:p>
            <a:pPr marL="283878" indent="-283878">
              <a:buFont typeface="Arial"/>
              <a:buChar char="•"/>
              <a:defRPr/>
            </a:pP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Mise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en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persistence d’un script (@reboot </a:t>
            </a:r>
            <a:r>
              <a:rPr lang="en-U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en</a:t>
            </a:r>
            <a:r>
              <a:rPr lang="en-U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powershell</a:t>
            </a:r>
            <a:r>
              <a:rPr lang="en-U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...)</a:t>
            </a:r>
          </a:p>
          <a:p>
            <a:pPr marL="283878" indent="-283878">
              <a:buFont typeface="Arial"/>
              <a:buChar char="•"/>
              <a:defRPr/>
            </a:pP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A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retirer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 du dataset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/>
              </a:rPr>
              <a:t>d’entrainement</a:t>
            </a:r>
            <a:endParaRPr lang="en-US" sz="1800" b="0" i="0" u="none" strike="noStrike" cap="none" spc="0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/>
            </a:endParaRPr>
          </a:p>
        </p:txBody>
      </p:sp>
      <p:pic>
        <p:nvPicPr>
          <p:cNvPr id="672911154" name="Image 67291115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87562" y="1884306"/>
            <a:ext cx="7458075" cy="3305174"/>
          </a:xfrm>
          <a:prstGeom prst="rect">
            <a:avLst/>
          </a:prstGeom>
        </p:spPr>
      </p:pic>
      <p:pic>
        <p:nvPicPr>
          <p:cNvPr id="287573143" name="Image 28757314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36624" y="1085849"/>
            <a:ext cx="8191499" cy="590549"/>
          </a:xfrm>
          <a:prstGeom prst="rect">
            <a:avLst/>
          </a:prstGeom>
        </p:spPr>
      </p:pic>
      <p:sp>
        <p:nvSpPr>
          <p:cNvPr id="1895361939" name="Flèche : gauche 1895361938"/>
          <p:cNvSpPr/>
          <p:nvPr/>
        </p:nvSpPr>
        <p:spPr bwMode="auto">
          <a:xfrm rot="18564726">
            <a:off x="5383793" y="4141307"/>
            <a:ext cx="380999" cy="285750"/>
          </a:xfrm>
          <a:prstGeom prst="lef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>
              <a:latin typeface="Jost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CE39DF-DBC8-7E68-D8F5-E1C367DBB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6547483" name="Titre 1790419123"/>
          <p:cNvSpPr txBox="1">
            <a:spLocks noGrp="1"/>
          </p:cNvSpPr>
          <p:nvPr>
            <p:ph type="title"/>
          </p:nvPr>
        </p:nvSpPr>
        <p:spPr bwMode="auto">
          <a:xfrm>
            <a:off x="608400" y="381600"/>
            <a:ext cx="105156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Résultats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et analyses - classification</a:t>
            </a:r>
          </a:p>
        </p:txBody>
      </p:sp>
      <p:sp>
        <p:nvSpPr>
          <p:cNvPr id="1487166195" name="place_holder"/>
          <p:cNvSpPr txBox="1">
            <a:spLocks noGrp="1"/>
          </p:cNvSpPr>
          <p:nvPr>
            <p:ph idx="1"/>
          </p:nvPr>
        </p:nvSpPr>
        <p:spPr bwMode="auto">
          <a:xfrm>
            <a:off x="608400" y="4957573"/>
            <a:ext cx="10515600" cy="4003829"/>
          </a:xfrm>
          <a:prstGeom prst="rect">
            <a:avLst/>
          </a:prstGeom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>
              <a:defRPr/>
            </a:pPr>
            <a:r>
              <a:rPr dirty="0" err="1"/>
              <a:t>Forme</a:t>
            </a:r>
            <a:r>
              <a:rPr dirty="0"/>
              <a:t> </a:t>
            </a:r>
            <a:r>
              <a:rPr dirty="0" err="1"/>
              <a:t>globale</a:t>
            </a:r>
            <a:r>
              <a:rPr dirty="0"/>
              <a:t>  (obfuscation / </a:t>
            </a:r>
            <a:r>
              <a:rPr dirty="0" err="1"/>
              <a:t>entropie-densité</a:t>
            </a:r>
            <a:r>
              <a:rPr dirty="0"/>
              <a:t> </a:t>
            </a:r>
            <a:r>
              <a:rPr lang="en-GB" dirty="0"/>
              <a:t>/ </a:t>
            </a:r>
            <a:r>
              <a:rPr lang="en-GB" dirty="0" err="1"/>
              <a:t>intelligibilité</a:t>
            </a:r>
            <a:r>
              <a:rPr dirty="0"/>
              <a:t>)</a:t>
            </a:r>
            <a:endParaRPr lang="en-GB" dirty="0"/>
          </a:p>
          <a:p>
            <a:pPr>
              <a:defRPr/>
            </a:pPr>
            <a:r>
              <a:rPr lang="en-GB" dirty="0"/>
              <a:t>Mots et tokens clefs</a:t>
            </a:r>
            <a:endParaRPr dirty="0"/>
          </a:p>
          <a:p>
            <a:pPr>
              <a:defRPr/>
            </a:pPr>
            <a:r>
              <a:rPr dirty="0" err="1"/>
              <a:t>Interprétation</a:t>
            </a:r>
            <a:r>
              <a:rPr dirty="0"/>
              <a:t> du </a:t>
            </a:r>
            <a:r>
              <a:rPr dirty="0" err="1"/>
              <a:t>modèle</a:t>
            </a:r>
            <a:r>
              <a:rPr dirty="0"/>
              <a:t> </a:t>
            </a:r>
            <a:r>
              <a:rPr dirty="0" err="1"/>
              <a:t>comme</a:t>
            </a:r>
            <a:r>
              <a:rPr dirty="0"/>
              <a:t> </a:t>
            </a:r>
            <a:r>
              <a:rPr dirty="0" err="1"/>
              <a:t>l’aurait</a:t>
            </a:r>
            <a:r>
              <a:rPr dirty="0"/>
              <a:t> fait un </a:t>
            </a:r>
            <a:r>
              <a:rPr dirty="0" err="1"/>
              <a:t>rapide</a:t>
            </a:r>
            <a:r>
              <a:rPr dirty="0"/>
              <a:t> coup </a:t>
            </a:r>
            <a:r>
              <a:rPr dirty="0" err="1"/>
              <a:t>d’oeil</a:t>
            </a:r>
            <a:r>
              <a:rPr dirty="0"/>
              <a:t> de </a:t>
            </a:r>
            <a:r>
              <a:rPr dirty="0" err="1"/>
              <a:t>l’analyste</a:t>
            </a:r>
            <a:r>
              <a:rPr dirty="0"/>
              <a:t> ...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beaucoup plus </a:t>
            </a:r>
            <a:r>
              <a:rPr dirty="0" err="1"/>
              <a:t>rapide</a:t>
            </a:r>
            <a:r>
              <a:rPr dirty="0"/>
              <a:t> !!</a:t>
            </a:r>
          </a:p>
        </p:txBody>
      </p:sp>
      <p:pic>
        <p:nvPicPr>
          <p:cNvPr id="1453456104" name="Image 145345610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0156" y="1239605"/>
            <a:ext cx="2087817" cy="1589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2950418" name="Image 28295041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7951" y="3388458"/>
            <a:ext cx="3901199" cy="10925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33837654" name="Image 183383765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94714" y="3052247"/>
            <a:ext cx="1962600" cy="1517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82046712" name="Image 188204671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188090" y="1234447"/>
            <a:ext cx="1717203" cy="1532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85093805" name="Image 188509380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713606" y="1022400"/>
            <a:ext cx="3114348" cy="3514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70794742" name="Image 207079474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453156" y="1349309"/>
            <a:ext cx="1712587" cy="902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6A8D87-5972-01C2-30C3-9473812A6E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9929089" name="Titre 1790419123"/>
          <p:cNvSpPr txBox="1">
            <a:spLocks noGrp="1"/>
          </p:cNvSpPr>
          <p:nvPr>
            <p:ph type="title"/>
          </p:nvPr>
        </p:nvSpPr>
        <p:spPr bwMode="auto">
          <a:xfrm>
            <a:off x="608400" y="381600"/>
            <a:ext cx="105156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Un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outil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efficace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mais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qui a des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limites</a:t>
            </a:r>
            <a:endParaRPr sz="3200" b="1" dirty="0">
              <a:solidFill>
                <a:srgbClr val="EA5B0C"/>
              </a:solidFill>
              <a:ea typeface="Jost" pitchFamily="2" charset="0"/>
              <a:cs typeface="Noto Sans Devanagari"/>
            </a:endParaRPr>
          </a:p>
        </p:txBody>
      </p:sp>
      <p:sp>
        <p:nvSpPr>
          <p:cNvPr id="2087183821" name="place_holder"/>
          <p:cNvSpPr txBox="1">
            <a:spLocks noGrp="1"/>
          </p:cNvSpPr>
          <p:nvPr>
            <p:ph idx="1"/>
          </p:nvPr>
        </p:nvSpPr>
        <p:spPr bwMode="auto">
          <a:prstGeom prst="rect">
            <a:avLst/>
          </a:prstGeom>
          <a:effectLst/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sz="1800" dirty="0"/>
              <a:t>1024 Tokens = </a:t>
            </a:r>
            <a:r>
              <a:rPr sz="1800" dirty="0" err="1"/>
              <a:t>perte</a:t>
            </a:r>
            <a:r>
              <a:rPr sz="1800" dirty="0"/>
              <a:t> </a:t>
            </a:r>
            <a:r>
              <a:rPr sz="1800" dirty="0" err="1"/>
              <a:t>d’une</a:t>
            </a:r>
            <a:r>
              <a:rPr sz="1800" dirty="0"/>
              <a:t> </a:t>
            </a:r>
            <a:r>
              <a:rPr sz="1800" dirty="0" err="1"/>
              <a:t>partie</a:t>
            </a:r>
            <a:r>
              <a:rPr sz="1800" dirty="0"/>
              <a:t> des </a:t>
            </a:r>
            <a:r>
              <a:rPr sz="1800" dirty="0" err="1"/>
              <a:t>informations</a:t>
            </a:r>
            <a:endParaRPr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sz="1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sz="1800" dirty="0" err="1"/>
              <a:t>Mauvaise</a:t>
            </a:r>
            <a:r>
              <a:rPr sz="1800" dirty="0"/>
              <a:t> classification des données </a:t>
            </a:r>
            <a:r>
              <a:rPr sz="1800" dirty="0" err="1"/>
              <a:t>d’entrainement</a:t>
            </a:r>
            <a:r>
              <a:rPr sz="1800" dirty="0"/>
              <a:t> (</a:t>
            </a:r>
            <a:r>
              <a:rPr sz="1800" dirty="0" err="1"/>
              <a:t>confiance</a:t>
            </a:r>
            <a:r>
              <a:rPr sz="1800" dirty="0"/>
              <a:t> dans les sources)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sz="1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Si un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attaquant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fait un beau code,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notre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LLM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peut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être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berné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, tout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comme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le premier coup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d’oeil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de </a:t>
            </a:r>
            <a:r>
              <a:rPr lang="en-US" sz="18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l’analyste</a:t>
            </a:r>
            <a:r>
              <a:rPr lang="en-US" sz="18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!</a:t>
            </a:r>
            <a:endParaRPr sz="1800" dirty="0"/>
          </a:p>
          <a:p>
            <a:pPr>
              <a:defRPr/>
            </a:pPr>
            <a:endParaRPr dirty="0"/>
          </a:p>
        </p:txBody>
      </p:sp>
      <p:pic>
        <p:nvPicPr>
          <p:cNvPr id="93520632" name="Image 9352063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12392" y="4458637"/>
            <a:ext cx="4907616" cy="1303814"/>
          </a:xfrm>
          <a:prstGeom prst="flowChartAlternateProcess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497A03A-E001-977A-D224-31B112CD5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1521081" name="Titre 1790419123"/>
          <p:cNvSpPr txBox="1">
            <a:spLocks noGrp="1"/>
          </p:cNvSpPr>
          <p:nvPr>
            <p:ph type="title"/>
          </p:nvPr>
        </p:nvSpPr>
        <p:spPr bwMode="auto">
          <a:xfrm>
            <a:off x="608400" y="381600"/>
            <a:ext cx="105156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  <a:defRPr/>
            </a:pP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Du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malveillant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au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malsain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, quelle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défense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pour </a:t>
            </a:r>
            <a:r>
              <a:rPr sz="3200" b="1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nos</a:t>
            </a: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SI ?</a:t>
            </a:r>
          </a:p>
        </p:txBody>
      </p:sp>
      <p:sp>
        <p:nvSpPr>
          <p:cNvPr id="1866045636" name="place_holder"/>
          <p:cNvSpPr txBox="1">
            <a:spLocks noGrp="1"/>
          </p:cNvSpPr>
          <p:nvPr>
            <p:ph idx="1"/>
          </p:nvPr>
        </p:nvSpPr>
        <p:spPr bwMode="auto">
          <a:xfrm>
            <a:off x="838199" y="1784725"/>
            <a:ext cx="10515600" cy="4003829"/>
          </a:xfrm>
          <a:prstGeom prst="rect">
            <a:avLst/>
          </a:prstGeom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sz="1900" dirty="0"/>
              <a:t>Zone grise = On ne </a:t>
            </a:r>
            <a:r>
              <a:rPr sz="1900" dirty="0" err="1"/>
              <a:t>peut</a:t>
            </a:r>
            <a:r>
              <a:rPr sz="1900" dirty="0"/>
              <a:t> pas forcer </a:t>
            </a:r>
            <a:r>
              <a:rPr sz="1900" dirty="0" err="1"/>
              <a:t>notre</a:t>
            </a:r>
            <a:r>
              <a:rPr sz="1900" dirty="0"/>
              <a:t> algo à classifier.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sz="19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sz="1900" dirty="0" err="1">
                <a:solidFill>
                  <a:srgbClr val="EF4C25"/>
                </a:solidFill>
              </a:rPr>
              <a:t>Tâche</a:t>
            </a:r>
            <a:r>
              <a:rPr sz="1900" dirty="0">
                <a:solidFill>
                  <a:srgbClr val="EF4C25"/>
                </a:solidFill>
              </a:rPr>
              <a:t> </a:t>
            </a:r>
            <a:r>
              <a:rPr sz="1900" dirty="0" err="1">
                <a:solidFill>
                  <a:srgbClr val="EF4C25"/>
                </a:solidFill>
              </a:rPr>
              <a:t>décisionnelle</a:t>
            </a:r>
            <a:r>
              <a:rPr sz="1900" dirty="0">
                <a:solidFill>
                  <a:srgbClr val="EF4C25"/>
                </a:solidFill>
              </a:rPr>
              <a:t> </a:t>
            </a:r>
            <a:r>
              <a:rPr sz="1900" dirty="0"/>
              <a:t>à faire à </a:t>
            </a:r>
            <a:r>
              <a:rPr sz="1900" dirty="0" err="1"/>
              <a:t>plusieurs</a:t>
            </a:r>
            <a:r>
              <a:rPr sz="1900" dirty="0"/>
              <a:t> </a:t>
            </a:r>
            <a:r>
              <a:rPr sz="1900" dirty="0" err="1"/>
              <a:t>acteurs</a:t>
            </a:r>
            <a:r>
              <a:rPr sz="1900" dirty="0"/>
              <a:t> ! (</a:t>
            </a:r>
            <a:r>
              <a:rPr sz="1900" dirty="0" err="1"/>
              <a:t>concepteur</a:t>
            </a:r>
            <a:r>
              <a:rPr sz="1900" dirty="0"/>
              <a:t> du </a:t>
            </a:r>
            <a:r>
              <a:rPr sz="1900" dirty="0" err="1"/>
              <a:t>modèle</a:t>
            </a:r>
            <a:r>
              <a:rPr sz="1900" dirty="0"/>
              <a:t>, </a:t>
            </a:r>
            <a:r>
              <a:rPr sz="1900" dirty="0" err="1"/>
              <a:t>rssi</a:t>
            </a:r>
            <a:r>
              <a:rPr sz="1900" dirty="0"/>
              <a:t>, admins ... </a:t>
            </a:r>
            <a:r>
              <a:rPr sz="1900" dirty="0" err="1"/>
              <a:t>Etc</a:t>
            </a:r>
            <a:r>
              <a:rPr sz="1900" dirty="0"/>
              <a:t>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sz="19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À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utiliser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dans son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contexte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 qui </a:t>
            </a:r>
            <a:r>
              <a:rPr lang="en-US" sz="1900" b="0" i="0" strike="noStrike" cap="none" spc="0" dirty="0">
                <a:solidFill>
                  <a:srgbClr val="EF4C25"/>
                </a:solidFill>
                <a:latin typeface="Jost" pitchFamily="2" charset="0"/>
                <a:ea typeface="Jost" pitchFamily="2" charset="0"/>
                <a:cs typeface="DejaVu Sans"/>
              </a:rPr>
              <a:t>ne doit pas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être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figé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. Il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devrait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être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intégré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dans un process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d’amélioration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continue.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Ainsi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le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modèle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évoluera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au fur et à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mesure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selon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les données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qu’il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reçoit</a:t>
            </a:r>
            <a:endParaRPr lang="en-US" sz="1900" b="0" i="0" u="none" strike="noStrike" cap="none" spc="0" dirty="0">
              <a:solidFill>
                <a:srgbClr val="000000"/>
              </a:solidFill>
              <a:cs typeface="Times New Roman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1900" b="0" i="0" u="none" strike="noStrike" cap="none" spc="0" dirty="0">
              <a:solidFill>
                <a:srgbClr val="000000"/>
              </a:solidFill>
              <a:cs typeface="Times New Roman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PowersheLLM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est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une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proposition facile à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mettre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en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oeuvre et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efficace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.</a:t>
            </a:r>
            <a:endParaRPr sz="1900" b="0" i="0" u="none" strike="noStrike" cap="none" spc="0" dirty="0">
              <a:solidFill>
                <a:srgbClr val="000000"/>
              </a:solidFill>
              <a:cs typeface="Times New Roman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sz="1900" b="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L’intelligence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artificielle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étant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utilisée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comme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un </a:t>
            </a:r>
            <a:r>
              <a:rPr lang="en-US" sz="1900" b="0" i="0" u="none" strike="noStrike" cap="none" spc="0" dirty="0" err="1">
                <a:solidFill>
                  <a:srgbClr val="EF4C25"/>
                </a:solidFill>
                <a:latin typeface="Jost" pitchFamily="2" charset="0"/>
                <a:ea typeface="Jost" pitchFamily="2" charset="0"/>
                <a:cs typeface="DejaVu Sans"/>
              </a:rPr>
              <a:t>outil</a:t>
            </a:r>
            <a:r>
              <a:rPr lang="en-US" sz="1900" b="0" i="0" u="none" strike="noStrike" cap="none" spc="0" dirty="0">
                <a:solidFill>
                  <a:srgbClr val="EF4C25"/>
                </a:solidFill>
                <a:latin typeface="Jost" pitchFamily="2" charset="0"/>
                <a:ea typeface="Jost" pitchFamily="2" charset="0"/>
                <a:cs typeface="DejaVu Sans"/>
              </a:rPr>
              <a:t> au profit de </a:t>
            </a:r>
            <a:r>
              <a:rPr lang="en-US" sz="1900" b="0" i="0" u="none" strike="noStrike" cap="none" spc="0" dirty="0" err="1">
                <a:solidFill>
                  <a:srgbClr val="EF4C25"/>
                </a:solidFill>
                <a:latin typeface="Jost" pitchFamily="2" charset="0"/>
                <a:ea typeface="Jost" pitchFamily="2" charset="0"/>
                <a:cs typeface="DejaVu Sans"/>
              </a:rPr>
              <a:t>l’analyse</a:t>
            </a:r>
            <a:r>
              <a:rPr lang="en-US" sz="1900" b="0" i="0" u="none" strike="noStrike" cap="none" spc="0" dirty="0">
                <a:solidFill>
                  <a:srgbClr val="EF4C25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! (et non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en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</a:t>
            </a:r>
            <a:r>
              <a:rPr lang="en-US" sz="1900" b="0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remplacement</a:t>
            </a:r>
            <a:r>
              <a:rPr lang="en-US" sz="1900" b="0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!!)</a:t>
            </a:r>
            <a:endParaRPr sz="1900" b="0" i="0" u="none" strike="noStrike" cap="none" spc="0" dirty="0">
              <a:solidFill>
                <a:srgbClr val="000000"/>
              </a:solidFill>
              <a:cs typeface="Times New Roman"/>
            </a:endParaRPr>
          </a:p>
          <a:p>
            <a:pPr marL="283879" indent="-283879">
              <a:buFont typeface="Arial"/>
              <a:buChar char="•"/>
              <a:defRPr/>
            </a:pPr>
            <a:endParaRPr lang="en-US" sz="1800" b="0" i="0" u="none" strike="noStrike" cap="none" spc="0" dirty="0">
              <a:solidFill>
                <a:srgbClr val="000000"/>
              </a:solidFill>
              <a:cs typeface="Times New Roman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4D4B472-77D0-A619-5783-4E6DF5F12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291391736">
            <a:extLst>
              <a:ext uri="{FF2B5EF4-FFF2-40B4-BE49-F238E27FC236}">
                <a16:creationId xmlns:a16="http://schemas.microsoft.com/office/drawing/2014/main" id="{82C9E95E-A14B-2C94-B62E-EEA3F3409A1C}"/>
              </a:ext>
            </a:extLst>
          </p:cNvPr>
          <p:cNvSpPr txBox="1">
            <a:spLocks/>
          </p:cNvSpPr>
          <p:nvPr/>
        </p:nvSpPr>
        <p:spPr bwMode="auto">
          <a:xfrm>
            <a:off x="609440" y="381574"/>
            <a:ext cx="10362666" cy="6407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A5B0C"/>
                </a:solidFill>
                <a:latin typeface="Sofia Pro" panose="000005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r-FR" sz="3200" b="1" dirty="0" err="1">
                <a:latin typeface="Jost" pitchFamily="2" charset="0"/>
                <a:ea typeface="Jost" pitchFamily="2" charset="0"/>
                <a:cs typeface="Noto Sans Devanagari"/>
              </a:rPr>
              <a:t>Artificial</a:t>
            </a:r>
            <a:r>
              <a:rPr lang="fr-FR" sz="3200" b="1" dirty="0">
                <a:latin typeface="Jost" pitchFamily="2" charset="0"/>
                <a:ea typeface="Jost" pitchFamily="2" charset="0"/>
                <a:cs typeface="Noto Sans Devanagari"/>
              </a:rPr>
              <a:t> and </a:t>
            </a:r>
            <a:r>
              <a:rPr lang="fr-FR" sz="3200" b="1" dirty="0" err="1">
                <a:latin typeface="Jost" pitchFamily="2" charset="0"/>
                <a:ea typeface="Jost" pitchFamily="2" charset="0"/>
                <a:cs typeface="Noto Sans Devanagari"/>
              </a:rPr>
              <a:t>Threat</a:t>
            </a:r>
            <a:r>
              <a:rPr lang="fr-FR" sz="3200" b="1" dirty="0">
                <a:latin typeface="Jost" pitchFamily="2" charset="0"/>
                <a:ea typeface="Jost" pitchFamily="2" charset="0"/>
                <a:cs typeface="Noto Sans Devanagari"/>
              </a:rPr>
              <a:t> Intelligences</a:t>
            </a:r>
            <a:endParaRPr lang="fr-FR" b="1" dirty="0">
              <a:latin typeface="Jost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01E921-23B9-06E7-700B-3719FFFF7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>
            <a:off x="1451962" y="1484586"/>
            <a:ext cx="8918018" cy="4521343"/>
          </a:xfrm>
          <a:prstGeom prst="flowChartAlternateProcess">
            <a:avLst/>
          </a:prstGeom>
          <a:effectLst/>
        </p:spPr>
      </p:pic>
      <p:sp>
        <p:nvSpPr>
          <p:cNvPr id="6" name="Espace réservé du texte 1000550655">
            <a:extLst>
              <a:ext uri="{FF2B5EF4-FFF2-40B4-BE49-F238E27FC236}">
                <a16:creationId xmlns:a16="http://schemas.microsoft.com/office/drawing/2014/main" id="{907FD603-88B9-3D69-5022-D3B1F4357E28}"/>
              </a:ext>
            </a:extLst>
          </p:cNvPr>
          <p:cNvSpPr txBox="1">
            <a:spLocks noGrp="1"/>
          </p:cNvSpPr>
          <p:nvPr/>
        </p:nvSpPr>
        <p:spPr bwMode="auto">
          <a:xfrm>
            <a:off x="993737" y="972839"/>
            <a:ext cx="9310330" cy="461511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algn="ctr">
              <a:defRPr/>
            </a:pPr>
            <a:r>
              <a:rPr lang="en-US" sz="2000" b="1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La </a:t>
            </a:r>
            <a:r>
              <a:rPr lang="en-US" sz="2000" b="1" i="0" u="none" strike="noStrike" cap="none" spc="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croisée</a:t>
            </a:r>
            <a:r>
              <a:rPr lang="en-US" sz="2000" b="1" i="0" u="none" strike="noStrike" cap="none" spc="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 des « intelligences »</a:t>
            </a:r>
            <a:endParaRPr sz="1200" dirty="0">
              <a:latin typeface="Jost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0690063-E93E-AD7D-B6FB-DC4E06CF7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22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4359396" name="Titre 1790419123"/>
          <p:cNvSpPr txBox="1">
            <a:spLocks noGrp="1"/>
          </p:cNvSpPr>
          <p:nvPr>
            <p:ph type="title"/>
          </p:nvPr>
        </p:nvSpPr>
        <p:spPr bwMode="auto">
          <a:xfrm>
            <a:off x="608400" y="381600"/>
            <a:ext cx="105156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sz="3200" b="1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Conclusion</a:t>
            </a:r>
          </a:p>
        </p:txBody>
      </p:sp>
      <p:pic>
        <p:nvPicPr>
          <p:cNvPr id="1284860041" name="Image 128486004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20035" y="1560404"/>
            <a:ext cx="3511969" cy="3636397"/>
          </a:xfrm>
          <a:prstGeom prst="flowChartAlternateProcess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C458FBF-6566-52A4-B72B-06E998CAB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sp>
        <p:nvSpPr>
          <p:cNvPr id="5" name="place_holder">
            <a:extLst>
              <a:ext uri="{FF2B5EF4-FFF2-40B4-BE49-F238E27FC236}">
                <a16:creationId xmlns:a16="http://schemas.microsoft.com/office/drawing/2014/main" id="{23FBB50C-8965-2D54-93DE-B2A1873C3C95}"/>
              </a:ext>
            </a:extLst>
          </p:cNvPr>
          <p:cNvSpPr txBox="1">
            <a:spLocks/>
          </p:cNvSpPr>
          <p:nvPr/>
        </p:nvSpPr>
        <p:spPr bwMode="auto">
          <a:xfrm>
            <a:off x="4475668" y="1892671"/>
            <a:ext cx="6820982" cy="3323925"/>
          </a:xfrm>
          <a:prstGeom prst="rect">
            <a:avLst/>
          </a:prstGeom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87500" lnSpcReduction="11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A5B0C"/>
                </a:solidFill>
                <a:latin typeface="Sofia Pro" panose="000005000000000000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endParaRPr lang="fr-FR" sz="1800" dirty="0">
              <a:latin typeface="Jost" pitchFamily="2" charset="0"/>
            </a:endParaRPr>
          </a:p>
          <a:p>
            <a:pPr>
              <a:defRPr/>
            </a:pPr>
            <a:endParaRPr lang="fr-FR" sz="1900" dirty="0">
              <a:solidFill>
                <a:srgbClr val="EF4C25"/>
              </a:solidFill>
              <a:latin typeface="Jost" pitchFamily="2" charset="0"/>
            </a:endParaRPr>
          </a:p>
          <a:p>
            <a:pPr>
              <a:defRPr/>
            </a:pPr>
            <a:r>
              <a:rPr lang="fr-FR" sz="1900" dirty="0">
                <a:solidFill>
                  <a:srgbClr val="EF4C25"/>
                </a:solidFill>
                <a:latin typeface="Jost" pitchFamily="2" charset="0"/>
                <a:ea typeface="Jost" pitchFamily="2" charset="0"/>
                <a:cs typeface="Arial"/>
              </a:rPr>
              <a:t>La sécurité des Systèmes d'Informations à l'heure des LLM, où en sommes-nous ?</a:t>
            </a:r>
            <a:br>
              <a:rPr lang="fr-FR" sz="1900" dirty="0">
                <a:latin typeface="Jost" pitchFamily="2" charset="0"/>
              </a:rPr>
            </a:br>
            <a:endParaRPr lang="fr-FR" sz="1900" dirty="0">
              <a:latin typeface="Jost" pitchFamily="2" charset="0"/>
            </a:endParaRPr>
          </a:p>
          <a:p>
            <a:pPr algn="ctr">
              <a:defRPr/>
            </a:pPr>
            <a:r>
              <a:rPr lang="fr-FR" sz="19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DejaVu Sans"/>
              </a:rPr>
              <a:t>IA vs IA</a:t>
            </a:r>
            <a:endParaRPr lang="fr-FR" sz="1900" dirty="0">
              <a:latin typeface="Jost" pitchFamily="2" charset="0"/>
            </a:endParaRPr>
          </a:p>
          <a:p>
            <a:pPr>
              <a:defRPr/>
            </a:pPr>
            <a:endParaRPr lang="fr-FR" sz="1900" dirty="0">
              <a:solidFill>
                <a:schemeClr val="tx1"/>
              </a:solidFill>
              <a:latin typeface="Jost" pitchFamily="2" charset="0"/>
            </a:endParaRPr>
          </a:p>
          <a:p>
            <a:pPr>
              <a:defRPr/>
            </a:pPr>
            <a:r>
              <a:rPr lang="fr-FR" sz="1900" dirty="0">
                <a:solidFill>
                  <a:schemeClr val="tx1"/>
                </a:solidFill>
                <a:latin typeface="Jost" pitchFamily="2" charset="0"/>
              </a:rPr>
              <a:t>Cet outil de détection, proposé sous forme de preuve de concept,  révèlera son potentiel si </a:t>
            </a:r>
            <a:r>
              <a:rPr lang="fr-FR" sz="1900" dirty="0">
                <a:solidFill>
                  <a:srgbClr val="EF4C25"/>
                </a:solidFill>
                <a:latin typeface="Jost" pitchFamily="2" charset="0"/>
              </a:rPr>
              <a:t>associé</a:t>
            </a:r>
            <a:r>
              <a:rPr lang="fr-FR" sz="1900" dirty="0">
                <a:solidFill>
                  <a:schemeClr val="tx1"/>
                </a:solidFill>
                <a:latin typeface="Jost" pitchFamily="2" charset="0"/>
              </a:rPr>
              <a:t> à d’autres moyens de détection.</a:t>
            </a:r>
          </a:p>
          <a:p>
            <a:pPr>
              <a:defRPr/>
            </a:pPr>
            <a:endParaRPr lang="fr-FR" sz="1900" dirty="0">
              <a:solidFill>
                <a:schemeClr val="tx1"/>
              </a:solidFill>
              <a:latin typeface="Jost" pitchFamily="2" charset="0"/>
            </a:endParaRPr>
          </a:p>
          <a:p>
            <a:pPr>
              <a:defRPr/>
            </a:pPr>
            <a:r>
              <a:rPr lang="fr-FR" sz="1900" dirty="0">
                <a:solidFill>
                  <a:schemeClr val="tx1"/>
                </a:solidFill>
                <a:latin typeface="Jost" pitchFamily="2" charset="0"/>
              </a:rPr>
              <a:t>Ces combinaisons permettant de réduire les mailles du filet de la détection et de tendre vers une </a:t>
            </a:r>
            <a:r>
              <a:rPr lang="fr-FR" sz="1900" dirty="0">
                <a:solidFill>
                  <a:srgbClr val="EF4C25"/>
                </a:solidFill>
                <a:latin typeface="Jost" pitchFamily="2" charset="0"/>
              </a:rPr>
              <a:t>défense en profondeur</a:t>
            </a:r>
            <a:r>
              <a:rPr lang="fr-FR" sz="1900" dirty="0">
                <a:solidFill>
                  <a:schemeClr val="tx1"/>
                </a:solidFill>
                <a:latin typeface="Jost" pitchFamily="2" charset="0"/>
              </a:rPr>
              <a:t> plus efficace !</a:t>
            </a:r>
          </a:p>
          <a:p>
            <a:pPr>
              <a:defRPr/>
            </a:pPr>
            <a:br>
              <a:rPr lang="fr-FR" sz="1600" dirty="0">
                <a:latin typeface="Jost" pitchFamily="2" charset="0"/>
              </a:rPr>
            </a:br>
            <a:br>
              <a:rPr lang="fr-FR" sz="1600" dirty="0">
                <a:latin typeface="Jost" pitchFamily="2" charset="0"/>
              </a:rPr>
            </a:br>
            <a:br>
              <a:rPr lang="fr-FR" sz="1600" dirty="0">
                <a:latin typeface="Jost" pitchFamily="2" charset="0"/>
              </a:rPr>
            </a:br>
            <a:endParaRPr lang="fr-FR" sz="1600" dirty="0">
              <a:latin typeface="Jost" pitchFamily="2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0741234" name="Titre 680741233"/>
          <p:cNvSpPr txBox="1">
            <a:spLocks noGrp="1"/>
          </p:cNvSpPr>
          <p:nvPr>
            <p:ph type="title"/>
          </p:nvPr>
        </p:nvSpPr>
        <p:spPr bwMode="auto">
          <a:xfrm>
            <a:off x="608400" y="392400"/>
            <a:ext cx="10515600" cy="640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Contributeurs</a:t>
            </a:r>
            <a:endParaRPr b="1" dirty="0"/>
          </a:p>
        </p:txBody>
      </p:sp>
      <p:sp>
        <p:nvSpPr>
          <p:cNvPr id="3" name="Ellipse 2"/>
          <p:cNvSpPr/>
          <p:nvPr/>
        </p:nvSpPr>
        <p:spPr bwMode="auto">
          <a:xfrm>
            <a:off x="8970252" y="1645816"/>
            <a:ext cx="1512168" cy="1519010"/>
          </a:xfrm>
          <a:prstGeom prst="ellipse">
            <a:avLst/>
          </a:prstGeom>
          <a:blipFill>
            <a:blip r:embed="rId3"/>
            <a:stretch/>
          </a:blip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fr-FR" dirty="0">
              <a:latin typeface="Jost" pitchFamily="2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2721693" y="1645816"/>
            <a:ext cx="1584175" cy="1531482"/>
          </a:xfrm>
          <a:prstGeom prst="ellipse">
            <a:avLst/>
          </a:prstGeom>
          <a:blipFill>
            <a:blip r:embed="rId4"/>
            <a:stretch/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dirty="0">
              <a:latin typeface="Jost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 bwMode="auto">
          <a:xfrm>
            <a:off x="5350449" y="3335385"/>
            <a:ext cx="2647227" cy="42588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800" b="1" i="0" u="none" dirty="0" err="1">
                <a:solidFill>
                  <a:schemeClr val="tx1"/>
                </a:solidFill>
                <a:latin typeface="Jost" pitchFamily="2" charset="0"/>
                <a:ea typeface="Jost" pitchFamily="2" charset="0"/>
                <a:cs typeface="Arial"/>
              </a:rPr>
              <a:t>Sylvio</a:t>
            </a:r>
            <a:r>
              <a:rPr sz="1800" b="1" i="0" u="none" dirty="0">
                <a:solidFill>
                  <a:schemeClr val="tx1"/>
                </a:solidFill>
                <a:latin typeface="Jost" pitchFamily="2" charset="0"/>
                <a:ea typeface="Jost" pitchFamily="2" charset="0"/>
                <a:cs typeface="Arial"/>
              </a:rPr>
              <a:t> </a:t>
            </a:r>
            <a:r>
              <a:rPr sz="1800" b="1" i="0" u="none" dirty="0" err="1">
                <a:solidFill>
                  <a:schemeClr val="tx1"/>
                </a:solidFill>
                <a:latin typeface="Jost" pitchFamily="2" charset="0"/>
                <a:ea typeface="Jost" pitchFamily="2" charset="0"/>
                <a:cs typeface="Arial"/>
              </a:rPr>
              <a:t>Hoara</a:t>
            </a:r>
            <a:r>
              <a:rPr lang="fr-FR" sz="1800" b="1" i="0" u="none" dirty="0">
                <a:solidFill>
                  <a:schemeClr val="tx1"/>
                </a:solidFill>
                <a:latin typeface="Jost" pitchFamily="2" charset="0"/>
                <a:ea typeface="Jost" pitchFamily="2" charset="0"/>
                <a:cs typeface="Arial"/>
              </a:rPr>
              <a:t>u</a:t>
            </a:r>
            <a:endParaRPr sz="1400" dirty="0">
              <a:solidFill>
                <a:schemeClr val="tx1"/>
              </a:solidFill>
              <a:latin typeface="Jost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 bwMode="auto">
          <a:xfrm>
            <a:off x="2305785" y="3289699"/>
            <a:ext cx="2647227" cy="42588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fr-FR" sz="1800" b="1" i="0" u="none" dirty="0">
                <a:solidFill>
                  <a:schemeClr val="tx1"/>
                </a:solidFill>
                <a:latin typeface="Jost" pitchFamily="2" charset="0"/>
                <a:ea typeface="Jost" pitchFamily="2" charset="0"/>
                <a:cs typeface="Arial"/>
              </a:rPr>
              <a:t>Frédéric Grelot</a:t>
            </a:r>
            <a:endParaRPr sz="1400" dirty="0">
              <a:solidFill>
                <a:schemeClr val="tx1"/>
              </a:solidFill>
              <a:latin typeface="Jost" pitchFamily="2" charset="0"/>
            </a:endParaRPr>
          </a:p>
        </p:txBody>
      </p:sp>
      <p:sp>
        <p:nvSpPr>
          <p:cNvPr id="14" name="ZoneTexte 13"/>
          <p:cNvSpPr txBox="1"/>
          <p:nvPr/>
        </p:nvSpPr>
        <p:spPr bwMode="auto">
          <a:xfrm>
            <a:off x="8510733" y="3321702"/>
            <a:ext cx="2259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800" b="1" i="0" u="none" dirty="0">
                <a:solidFill>
                  <a:schemeClr val="tx1"/>
                </a:solidFill>
                <a:latin typeface="Jost" pitchFamily="2" charset="0"/>
                <a:ea typeface="Jost" pitchFamily="2" charset="0"/>
                <a:cs typeface="Arial"/>
              </a:rPr>
              <a:t>Pierre-Adrien Fons</a:t>
            </a:r>
            <a:endParaRPr lang="fr-FR" dirty="0">
              <a:latin typeface="Jost" pitchFamily="2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700207" y="5738645"/>
            <a:ext cx="2274367" cy="3524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  <a:latin typeface="Jost" pitchFamily="2" charset="0"/>
                <a:cs typeface="Arial"/>
              </a:rPr>
              <a:t>Anthony Chesneau</a:t>
            </a:r>
            <a:endParaRPr b="1" dirty="0">
              <a:solidFill>
                <a:schemeClr val="tx1"/>
              </a:solidFill>
              <a:latin typeface="Jost" pitchFamily="2" charset="0"/>
              <a:cs typeface="Arial"/>
            </a:endParaRPr>
          </a:p>
        </p:txBody>
      </p:sp>
      <p:sp>
        <p:nvSpPr>
          <p:cNvPr id="17" name="ZoneTexte 16"/>
          <p:cNvSpPr txBox="1"/>
          <p:nvPr/>
        </p:nvSpPr>
        <p:spPr bwMode="auto">
          <a:xfrm>
            <a:off x="7134049" y="5738645"/>
            <a:ext cx="2448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  <a:latin typeface="Jost" pitchFamily="2" charset="0"/>
                <a:cs typeface="Arial"/>
              </a:rPr>
              <a:t>Caroline Fernandez</a:t>
            </a:r>
            <a:endParaRPr dirty="0">
              <a:latin typeface="Jost" pitchFamily="2" charset="0"/>
            </a:endParaRPr>
          </a:p>
        </p:txBody>
      </p:sp>
      <p:pic>
        <p:nvPicPr>
          <p:cNvPr id="18" name="Image 17" descr="Une image contenant Visage humain, personne, portrait, sourire&#10;&#10;Description générée automatiquement">
            <a:extLst>
              <a:ext uri="{FF2B5EF4-FFF2-40B4-BE49-F238E27FC236}">
                <a16:creationId xmlns:a16="http://schemas.microsoft.com/office/drawing/2014/main" id="{EAB89E13-A227-50CD-7C6D-1950A8E52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877" y="4025436"/>
            <a:ext cx="1589711" cy="1609707"/>
          </a:xfrm>
          <a:prstGeom prst="rect">
            <a:avLst/>
          </a:prstGeom>
        </p:spPr>
      </p:pic>
      <p:pic>
        <p:nvPicPr>
          <p:cNvPr id="20" name="Image 19" descr="Une image contenant Visage humain, habits, personne, cravate&#10;&#10;Description générée automatiquement">
            <a:extLst>
              <a:ext uri="{FF2B5EF4-FFF2-40B4-BE49-F238E27FC236}">
                <a16:creationId xmlns:a16="http://schemas.microsoft.com/office/drawing/2014/main" id="{2136FA9C-B5DA-9374-7B00-E7F1DF99B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590" y="4083252"/>
            <a:ext cx="1599599" cy="1609707"/>
          </a:xfrm>
          <a:prstGeom prst="rect">
            <a:avLst/>
          </a:prstGeom>
        </p:spPr>
      </p:pic>
      <p:pic>
        <p:nvPicPr>
          <p:cNvPr id="22" name="Image 21" descr="Une image contenant Visage humain, verres, Front, Menton&#10;&#10;Description générée automatiquement">
            <a:extLst>
              <a:ext uri="{FF2B5EF4-FFF2-40B4-BE49-F238E27FC236}">
                <a16:creationId xmlns:a16="http://schemas.microsoft.com/office/drawing/2014/main" id="{F3A47EBB-7BCB-F32F-334C-B475806CDF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323" y="1645816"/>
            <a:ext cx="1507477" cy="153148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D5CAB5-BFBE-6EF0-2701-D76422ABA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1448723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291391736">
            <a:extLst>
              <a:ext uri="{FF2B5EF4-FFF2-40B4-BE49-F238E27FC236}">
                <a16:creationId xmlns:a16="http://schemas.microsoft.com/office/drawing/2014/main" id="{5E4B81CE-90DE-3D2F-A21D-B2E4935580E6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9439" y="381573"/>
            <a:ext cx="10362664" cy="64075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lang="fr-FR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Artificial</a:t>
            </a: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and </a:t>
            </a:r>
            <a:r>
              <a:rPr lang="fr-FR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Threat</a:t>
            </a: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Intelligences</a:t>
            </a:r>
            <a:endParaRPr b="1" dirty="0"/>
          </a:p>
        </p:txBody>
      </p:sp>
      <p:sp>
        <p:nvSpPr>
          <p:cNvPr id="5" name="Espace réservé du texte 1000550655">
            <a:extLst>
              <a:ext uri="{FF2B5EF4-FFF2-40B4-BE49-F238E27FC236}">
                <a16:creationId xmlns:a16="http://schemas.microsoft.com/office/drawing/2014/main" id="{1948B8DE-6179-B9C0-3FAF-10AFFE430C5B}"/>
              </a:ext>
            </a:extLst>
          </p:cNvPr>
          <p:cNvSpPr txBox="1">
            <a:spLocks/>
          </p:cNvSpPr>
          <p:nvPr/>
        </p:nvSpPr>
        <p:spPr bwMode="auto">
          <a:xfrm>
            <a:off x="3606800" y="2169519"/>
            <a:ext cx="5518338" cy="383181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lnSpcReduction="16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A5B0C"/>
                </a:solidFill>
                <a:latin typeface="Sofia Pro" panose="000005000000000000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 sz="2400" b="1" dirty="0">
                <a:latin typeface="Jost" pitchFamily="2" charset="0"/>
              </a:rPr>
              <a:t>Cyber </a:t>
            </a:r>
            <a:r>
              <a:rPr lang="fr-FR" sz="2400" b="1" dirty="0" err="1">
                <a:latin typeface="Jost" pitchFamily="2" charset="0"/>
              </a:rPr>
              <a:t>Threat</a:t>
            </a:r>
            <a:r>
              <a:rPr lang="fr-FR" sz="2400" b="1" dirty="0">
                <a:latin typeface="Jost" pitchFamily="2" charset="0"/>
              </a:rPr>
              <a:t> Intelligence [</a:t>
            </a:r>
            <a:r>
              <a:rPr lang="fr-FR" sz="2400" b="1" dirty="0" err="1">
                <a:latin typeface="Jost" pitchFamily="2" charset="0"/>
              </a:rPr>
              <a:t>si:ti:aïe</a:t>
            </a:r>
            <a:r>
              <a:rPr lang="fr-FR" sz="2400" b="1" dirty="0">
                <a:latin typeface="Jost" pitchFamily="2" charset="0"/>
              </a:rPr>
              <a:t>]</a:t>
            </a:r>
            <a:endParaRPr lang="fr-FR" sz="4000" dirty="0">
              <a:latin typeface="Jost" pitchFamily="2" charset="0"/>
            </a:endParaRPr>
          </a:p>
          <a:p>
            <a:pPr>
              <a:defRPr/>
            </a:pPr>
            <a:endParaRPr lang="fr-FR" sz="4000" dirty="0">
              <a:latin typeface="Jost" pitchFamily="2" charset="0"/>
            </a:endParaRPr>
          </a:p>
        </p:txBody>
      </p:sp>
      <p:sp>
        <p:nvSpPr>
          <p:cNvPr id="6" name="Espace réservé du texte 1427981157">
            <a:extLst>
              <a:ext uri="{FF2B5EF4-FFF2-40B4-BE49-F238E27FC236}">
                <a16:creationId xmlns:a16="http://schemas.microsoft.com/office/drawing/2014/main" id="{A102266D-4FB2-1795-2649-E96EDE9FA5F5}"/>
              </a:ext>
            </a:extLst>
          </p:cNvPr>
          <p:cNvSpPr txBox="1">
            <a:spLocks noGrp="1"/>
          </p:cNvSpPr>
          <p:nvPr/>
        </p:nvSpPr>
        <p:spPr bwMode="auto">
          <a:xfrm>
            <a:off x="4155074" y="2816791"/>
            <a:ext cx="7059025" cy="1941243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lvl="1">
              <a:defRPr/>
            </a:pPr>
            <a:endParaRPr lang="fr-FR" sz="1800" b="0" i="0" u="none" strike="noStrike" cap="none" spc="0" dirty="0">
              <a:solidFill>
                <a:srgbClr val="000000"/>
              </a:solidFill>
              <a:latin typeface="Jost" pitchFamily="2" charset="0"/>
              <a:cs typeface="Sofia Pro"/>
            </a:endParaRPr>
          </a:p>
          <a:p>
            <a:pPr algn="just">
              <a:defRPr/>
            </a:pPr>
            <a:r>
              <a:rPr lang="fr-FR" dirty="0">
                <a:solidFill>
                  <a:srgbClr val="000000"/>
                </a:solidFill>
                <a:effectLst/>
                <a:latin typeface="Jost"/>
              </a:rPr>
              <a:t>[...]  Discipline basée sur des techniques de renseignements , la </a:t>
            </a:r>
            <a:r>
              <a:rPr lang="fr-FR" b="1" dirty="0">
                <a:solidFill>
                  <a:srgbClr val="EA5B0C"/>
                </a:solidFill>
                <a:latin typeface="Jost" pitchFamily="2" charset="0"/>
                <a:ea typeface="+mj-ea"/>
                <a:cs typeface="+mj-cs"/>
              </a:rPr>
              <a:t>CTI</a:t>
            </a:r>
            <a:r>
              <a:rPr lang="fr-FR" dirty="0">
                <a:solidFill>
                  <a:srgbClr val="000000"/>
                </a:solidFill>
                <a:effectLst/>
                <a:latin typeface="Jost"/>
              </a:rPr>
              <a:t> a  pour but la collecte et l</a:t>
            </a:r>
            <a:r>
              <a:rPr lang="fr-FR" dirty="0">
                <a:solidFill>
                  <a:srgbClr val="000000"/>
                </a:solidFill>
                <a:latin typeface="Jost"/>
              </a:rPr>
              <a:t>’</a:t>
            </a:r>
            <a:r>
              <a:rPr lang="fr-FR" dirty="0">
                <a:solidFill>
                  <a:srgbClr val="000000"/>
                </a:solidFill>
                <a:effectLst/>
                <a:latin typeface="Jost"/>
              </a:rPr>
              <a:t>organisation de toutes les informations liées aux menaces du </a:t>
            </a:r>
            <a:r>
              <a:rPr lang="fr-FR" dirty="0" err="1">
                <a:solidFill>
                  <a:srgbClr val="000000"/>
                </a:solidFill>
                <a:effectLst/>
                <a:latin typeface="Jost"/>
              </a:rPr>
              <a:t>cyber-espace</a:t>
            </a:r>
            <a:r>
              <a:rPr lang="fr-FR" dirty="0">
                <a:solidFill>
                  <a:srgbClr val="000000"/>
                </a:solidFill>
                <a:effectLst/>
                <a:latin typeface="Jost"/>
              </a:rPr>
              <a:t> permettant de dresser un portrait des attaquants et de déterminer / prédire des tendances [...] afin de mieux s’en protéger ! </a:t>
            </a:r>
            <a:endParaRPr b="0" i="0" u="none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5B5022-5C32-F661-E13A-83DE46167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09437" y="2046503"/>
            <a:ext cx="3545637" cy="34818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C76C72-C08E-21F5-818B-2F6B82F8F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18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291391736">
            <a:extLst>
              <a:ext uri="{FF2B5EF4-FFF2-40B4-BE49-F238E27FC236}">
                <a16:creationId xmlns:a16="http://schemas.microsoft.com/office/drawing/2014/main" id="{4A095525-6035-B736-DBBB-BF0FDD417274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9439" y="381573"/>
            <a:ext cx="10362664" cy="64075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LLM – </a:t>
            </a:r>
            <a:r>
              <a:rPr lang="fr-FR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Probabilistic</a:t>
            </a: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</a:t>
            </a:r>
            <a:r>
              <a:rPr lang="fr-FR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sequence</a:t>
            </a: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</a:t>
            </a:r>
            <a:r>
              <a:rPr lang="fr-FR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modelling</a:t>
            </a:r>
            <a:endParaRPr lang="fr-FR" b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2067534-7BB1-42A4-273A-90ECBACAC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B98AEAC-C9D3-0B80-B6B5-24528F565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9" y="1229454"/>
            <a:ext cx="10296525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002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291391736">
            <a:extLst>
              <a:ext uri="{FF2B5EF4-FFF2-40B4-BE49-F238E27FC236}">
                <a16:creationId xmlns:a16="http://schemas.microsoft.com/office/drawing/2014/main" id="{4A095525-6035-B736-DBBB-BF0FDD417274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9439" y="381573"/>
            <a:ext cx="10362664" cy="64075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LLM – A long </a:t>
            </a:r>
            <a:r>
              <a:rPr lang="fr-FR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lineage</a:t>
            </a:r>
            <a:endParaRPr lang="fr-FR" b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2067534-7BB1-42A4-273A-90ECBACAC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9B4F33C-AE19-E4EF-9362-B850BF6DE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57" y="1022330"/>
            <a:ext cx="6315075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CD35882E-2EE3-887A-B995-30A4475A2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7" y="1647825"/>
            <a:ext cx="373380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442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291391736">
            <a:extLst>
              <a:ext uri="{FF2B5EF4-FFF2-40B4-BE49-F238E27FC236}">
                <a16:creationId xmlns:a16="http://schemas.microsoft.com/office/drawing/2014/main" id="{4A095525-6035-B736-DBBB-BF0FDD417274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9439" y="381573"/>
            <a:ext cx="10362664" cy="64075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LLM – </a:t>
            </a:r>
            <a:r>
              <a:rPr lang="fr-FR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Scaling</a:t>
            </a: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to </a:t>
            </a:r>
            <a:r>
              <a:rPr lang="fr-FR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infinity</a:t>
            </a: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and </a:t>
            </a:r>
            <a:r>
              <a:rPr lang="fr-FR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beyhond</a:t>
            </a: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 ?</a:t>
            </a:r>
            <a:endParaRPr lang="fr-FR" b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2067534-7BB1-42A4-273A-90ECBACAC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3B8845A-1E5B-BD8A-CA63-A58F63F3C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4" y="1170423"/>
            <a:ext cx="8105775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0A06F698-FD78-7CA9-332B-2D7A83100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228" y="5188644"/>
            <a:ext cx="43338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CEB6CC5-96A2-4CE1-D59C-B2B5D8882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" y="5166618"/>
            <a:ext cx="49720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68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291391736">
            <a:extLst>
              <a:ext uri="{FF2B5EF4-FFF2-40B4-BE49-F238E27FC236}">
                <a16:creationId xmlns:a16="http://schemas.microsoft.com/office/drawing/2014/main" id="{4A095525-6035-B736-DBBB-BF0FDD417274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9439" y="381573"/>
            <a:ext cx="10362664" cy="64075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LLM – Pre training &amp; </a:t>
            </a:r>
            <a:r>
              <a:rPr lang="fr-FR" sz="3200" b="1" dirty="0">
                <a:ea typeface="Jost" pitchFamily="2" charset="0"/>
                <a:cs typeface="Noto Sans Devanagari"/>
              </a:rPr>
              <a:t>f</a:t>
            </a: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ine-tuning</a:t>
            </a:r>
            <a:endParaRPr lang="fr-FR" b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2067534-7BB1-42A4-273A-90ECBACAC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4E3F842-C8C3-5EC8-0583-9D4732874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162050"/>
            <a:ext cx="89154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85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291391736">
            <a:extLst>
              <a:ext uri="{FF2B5EF4-FFF2-40B4-BE49-F238E27FC236}">
                <a16:creationId xmlns:a16="http://schemas.microsoft.com/office/drawing/2014/main" id="{4A095525-6035-B736-DBBB-BF0FDD417274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9439" y="381573"/>
            <a:ext cx="10362664" cy="64075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defRPr/>
            </a:pP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LLM – BERT-Style </a:t>
            </a:r>
            <a:r>
              <a:rPr lang="fr-FR" sz="3200" b="1" i="0" u="none" strike="noStrike" cap="none" spc="0" dirty="0" err="1">
                <a:solidFill>
                  <a:srgbClr val="EA5B0C"/>
                </a:solidFill>
                <a:ea typeface="Jost" pitchFamily="2" charset="0"/>
                <a:cs typeface="Noto Sans Devanagari"/>
              </a:rPr>
              <a:t>pre</a:t>
            </a:r>
            <a:r>
              <a:rPr lang="fr-FR" sz="3200" b="1" i="0" u="none" strike="noStrike" cap="none" spc="0" dirty="0">
                <a:solidFill>
                  <a:srgbClr val="EA5B0C"/>
                </a:solidFill>
                <a:ea typeface="Jost" pitchFamily="2" charset="0"/>
                <a:cs typeface="Noto Sans Devanagari"/>
              </a:rPr>
              <a:t>-training</a:t>
            </a:r>
            <a:endParaRPr lang="fr-FR" b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2067534-7BB1-42A4-273A-90ECBACAC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44042" y="6187440"/>
            <a:ext cx="1903915" cy="577973"/>
          </a:xfrm>
          <a:prstGeom prst="rect">
            <a:avLst/>
          </a:prstGeom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9104F952-22DE-2F48-DCB6-6A6D1EBD5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300288"/>
            <a:ext cx="105156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>
            <a:extLst>
              <a:ext uri="{FF2B5EF4-FFF2-40B4-BE49-F238E27FC236}">
                <a16:creationId xmlns:a16="http://schemas.microsoft.com/office/drawing/2014/main" id="{6AE5AAA9-FA42-7E26-A754-219769CD1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369357"/>
            <a:ext cx="858202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2274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75586BF20A3543A135240CC5D48AE2" ma:contentTypeVersion="4" ma:contentTypeDescription="Crée un document." ma:contentTypeScope="" ma:versionID="b5a9f4350a356a57eb6e77de7bc91ca1">
  <xsd:schema xmlns:xsd="http://www.w3.org/2001/XMLSchema" xmlns:xs="http://www.w3.org/2001/XMLSchema" xmlns:p="http://schemas.microsoft.com/office/2006/metadata/properties" xmlns:ns3="3cf91598-c300-46d3-8cff-d0613635489f" targetNamespace="http://schemas.microsoft.com/office/2006/metadata/properties" ma:root="true" ma:fieldsID="76fa2d8bc86e3dad45103cf7b28ffe9d" ns3:_="">
    <xsd:import namespace="3cf91598-c300-46d3-8cff-d0613635489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f91598-c300-46d3-8cff-d061363548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cf91598-c300-46d3-8cff-d0613635489f" xsi:nil="true"/>
  </documentManagement>
</p:properties>
</file>

<file path=customXml/itemProps1.xml><?xml version="1.0" encoding="utf-8"?>
<ds:datastoreItem xmlns:ds="http://schemas.openxmlformats.org/officeDocument/2006/customXml" ds:itemID="{428B4D67-205E-47BC-9144-DFBAF2B15B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f91598-c300-46d3-8cff-d061363548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9335A2-81C3-4F12-A8C3-7D3A1AA029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C92BE1-F583-4A22-A6B0-33569E6FCC32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3cf91598-c300-46d3-8cff-d0613635489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810</Words>
  <Application>Microsoft Office PowerPoint</Application>
  <PresentationFormat>Grand écran</PresentationFormat>
  <Paragraphs>149</Paragraphs>
  <Slides>32</Slides>
  <Notes>29</Notes>
  <HiddenSlides>2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1" baseType="lpstr">
      <vt:lpstr>Arial</vt:lpstr>
      <vt:lpstr>Jost</vt:lpstr>
      <vt:lpstr>Noto Sans Devanagari</vt:lpstr>
      <vt:lpstr>Sofia Pro Black</vt:lpstr>
      <vt:lpstr>Sofia Pro Light italic</vt:lpstr>
      <vt:lpstr>Sofia Pro Medium</vt:lpstr>
      <vt:lpstr>Times New Roman</vt:lpstr>
      <vt:lpstr>Wingdings</vt:lpstr>
      <vt:lpstr>Thème Office</vt:lpstr>
      <vt:lpstr>La sécurité des SI à l’ère des LLMs </vt:lpstr>
      <vt:lpstr>Vos intervenants</vt:lpstr>
      <vt:lpstr>Présentation PowerPoint</vt:lpstr>
      <vt:lpstr>Artificial and Threat Intelligences</vt:lpstr>
      <vt:lpstr>LLM – Probabilistic sequence modelling</vt:lpstr>
      <vt:lpstr>LLM – A long lineage</vt:lpstr>
      <vt:lpstr>LLM – Scaling to infinity and beyhond ?</vt:lpstr>
      <vt:lpstr>LLM – Pre training &amp; fine-tuning</vt:lpstr>
      <vt:lpstr>LLM – BERT-Style pre-training</vt:lpstr>
      <vt:lpstr>PowersheLLM – A fine-tuned LLM for powershell detection</vt:lpstr>
      <vt:lpstr>PowersheLLM – Not all sunshine</vt:lpstr>
      <vt:lpstr>Pourquoi le Powershell ?</vt:lpstr>
      <vt:lpstr>Travaux pratiques !</vt:lpstr>
      <vt:lpstr>Travaux pratiques !</vt:lpstr>
      <vt:lpstr>Travaux pratiques !</vt:lpstr>
      <vt:lpstr>Présentation PowerPoint</vt:lpstr>
      <vt:lpstr>Présentation PowerPoint</vt:lpstr>
      <vt:lpstr>Résultats et analyses - Vrais faux positifs</vt:lpstr>
      <vt:lpstr>Résultats et analyses - Vrais positifs</vt:lpstr>
      <vt:lpstr>Résultats et analyses - Vrais positifs</vt:lpstr>
      <vt:lpstr>Résultats et analyses – Faux positifs ... selon contexte</vt:lpstr>
      <vt:lpstr>Résultats et analyses – FN</vt:lpstr>
      <vt:lpstr>Résultats et analyses - Vrais faux négatifs</vt:lpstr>
      <vt:lpstr>Résultats et analyses - Vrais faux négatifs</vt:lpstr>
      <vt:lpstr>Résultats et analyses – Vrais négatifs</vt:lpstr>
      <vt:lpstr>Résultats et analyses – Faux négatifs...selon contexte</vt:lpstr>
      <vt:lpstr>Résultats et analyses - classification</vt:lpstr>
      <vt:lpstr>Un outil efficace mais qui a des limites</vt:lpstr>
      <vt:lpstr>Du malveillant au malsain, quelle défense pour nos SI ?</vt:lpstr>
      <vt:lpstr>Conclusion</vt:lpstr>
      <vt:lpstr>Contributeurs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Aurélie Beltramino</dc:creator>
  <cp:lastModifiedBy>Sylvio Haorau</cp:lastModifiedBy>
  <cp:revision>96</cp:revision>
  <dcterms:created xsi:type="dcterms:W3CDTF">2023-10-13T13:14:22Z</dcterms:created>
  <dcterms:modified xsi:type="dcterms:W3CDTF">2024-03-11T22:14:19Z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0x0101004775586BF20A3543A135240CC5D48AE2</vt:lpwstr>
  </property>
</Properties>
</file>